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4.xml" ContentType="application/vnd.openxmlformats-officedocument.presentationml.notesSlide+xml"/>
  <Default Extension="xls" ContentType="application/vnd.ms-exce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notesSlides/notesSlide11.xml" ContentType="application/vnd.openxmlformats-officedocument.presentationml.notes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notesSlides/notesSlide2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notesSlides/notesSlide7.xml" ContentType="application/vnd.openxmlformats-officedocument.presentationml.notesSlide+xml"/>
  <Default Extension="wmf" ContentType="image/x-wmf"/>
  <Override PartName="/ppt/slides/slide25.xml" ContentType="application/vnd.openxmlformats-officedocument.presentationml.slide+xml"/>
  <Override PartName="/ppt/notesSlides/notesSlide4.xml" ContentType="application/vnd.openxmlformats-officedocument.presentationml.notesSlide+xml"/>
  <Override PartName="/ppt/embeddings/Microsoft_Equation2.bin" ContentType="application/vnd.openxmlformats-officedocument.oleObject"/>
  <Override PartName="/ppt/notesSlides/notesSlide15.xml" ContentType="application/vnd.openxmlformats-officedocument.presentationml.notesSlide+xml"/>
  <Override PartName="/ppt/embeddings/Microsoft_Equation4.bin" ContentType="application/vnd.openxmlformats-officedocument.oleObject"/>
  <Override PartName="/ppt/notesSlides/notesSlide19.xml" ContentType="application/vnd.openxmlformats-officedocument.presentationml.notesSlide+xml"/>
  <Default Extension="xlsx" ContentType="application/vnd.openxmlformats-officedocument.spreadsheetml.sheet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embeddings/oleObject1.bin" ContentType="application/vnd.openxmlformats-officedocument.oleObject"/>
  <Override PartName="/ppt/notesSlides/notesSlide17.xml" ContentType="application/vnd.openxmlformats-officedocument.presentationml.notesSlide+xml"/>
  <Override PartName="/ppt/notesSlides/notesSlide23.xml" ContentType="application/vnd.openxmlformats-officedocument.presentationml.notesSlide+xml"/>
  <Override PartName="/ppt/embeddings/Microsoft_Equation5.bin" ContentType="application/vnd.openxmlformats-officedocument.oleObject"/>
  <Override PartName="/ppt/notesSlides/notesSlide12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docProps/custom.xml" ContentType="application/vnd.openxmlformats-officedocument.custom-properties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Override PartName="/ppt/notesSlides/notesSlide18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tiff" ContentType="image/tiff"/>
  <Override PartName="/ppt/embeddings/Microsoft_Equation1.bin" ContentType="application/vnd.openxmlformats-officedocument.oleObject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notesSlides/notesSlide20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28"/>
  </p:notesMasterIdLst>
  <p:sldIdLst>
    <p:sldId id="257" r:id="rId2"/>
    <p:sldId id="336" r:id="rId3"/>
    <p:sldId id="297" r:id="rId4"/>
    <p:sldId id="332" r:id="rId5"/>
    <p:sldId id="333" r:id="rId6"/>
    <p:sldId id="334" r:id="rId7"/>
    <p:sldId id="316" r:id="rId8"/>
    <p:sldId id="313" r:id="rId9"/>
    <p:sldId id="338" r:id="rId10"/>
    <p:sldId id="276" r:id="rId11"/>
    <p:sldId id="277" r:id="rId12"/>
    <p:sldId id="275" r:id="rId13"/>
    <p:sldId id="339" r:id="rId14"/>
    <p:sldId id="303" r:id="rId15"/>
    <p:sldId id="318" r:id="rId16"/>
    <p:sldId id="309" r:id="rId17"/>
    <p:sldId id="308" r:id="rId18"/>
    <p:sldId id="327" r:id="rId19"/>
    <p:sldId id="329" r:id="rId20"/>
    <p:sldId id="324" r:id="rId21"/>
    <p:sldId id="328" r:id="rId22"/>
    <p:sldId id="326" r:id="rId23"/>
    <p:sldId id="340" r:id="rId24"/>
    <p:sldId id="305" r:id="rId25"/>
    <p:sldId id="337" r:id="rId26"/>
    <p:sldId id="310" r:id="rId27"/>
  </p:sldIdLst>
  <p:sldSz cx="9144000" cy="6858000" type="screen4x3"/>
  <p:notesSz cx="6858000" cy="9144000"/>
  <p:defaultTextStyle>
    <a:defPPr>
      <a:defRPr lang="he-I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rgbClr val="FF0000"/>
    </p:penClr>
  </p:showPr>
  <p:clrMru>
    <a:srgbClr val="320000"/>
    <a:srgbClr val="1C1C1C"/>
    <a:srgbClr val="0000FF"/>
    <a:srgbClr val="EEEEED"/>
    <a:srgbClr val="B32727"/>
    <a:srgbClr val="FFE4C9"/>
    <a:srgbClr val="CC9900"/>
    <a:srgbClr val="E4DAC6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72425" autoAdjust="0"/>
  </p:normalViewPr>
  <p:slideViewPr>
    <p:cSldViewPr>
      <p:cViewPr>
        <p:scale>
          <a:sx n="66" d="100"/>
          <a:sy n="66" d="100"/>
        </p:scale>
        <p:origin x="-1568" y="-200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1" Type="http://schemas.openxmlformats.org/officeDocument/2006/relationships/viewProps" Target="viewProps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notesMaster" Target="notesMasters/notesMaster1.xml"/><Relationship Id="rId26" Type="http://schemas.openxmlformats.org/officeDocument/2006/relationships/slide" Target="slides/slide25.xml"/><Relationship Id="rId30" Type="http://schemas.openxmlformats.org/officeDocument/2006/relationships/presProps" Target="presProps.xml"/><Relationship Id="rId11" Type="http://schemas.openxmlformats.org/officeDocument/2006/relationships/slide" Target="slides/slide10.xml"/><Relationship Id="rId29" Type="http://schemas.openxmlformats.org/officeDocument/2006/relationships/printerSettings" Target="printerSettings/printerSettings1.bin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4"/>
  <c:chart>
    <c:autoTitleDeleted val="1"/>
    <c:view3D>
      <c:rAngAx val="1"/>
    </c:view3D>
    <c:plotArea>
      <c:layout/>
      <c:bar3D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Build dictionary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SIFT</c:v>
                </c:pt>
                <c:pt idx="1">
                  <c:v>Raw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10.0</c:v>
                </c:pt>
                <c:pt idx="1">
                  <c:v>6.0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Extract features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SIFT</c:v>
                </c:pt>
                <c:pt idx="1">
                  <c:v>Raw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597.0</c:v>
                </c:pt>
                <c:pt idx="1">
                  <c:v>96.0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Train classifier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SIFT</c:v>
                </c:pt>
                <c:pt idx="1">
                  <c:v>Raw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6.0</c:v>
                </c:pt>
                <c:pt idx="1">
                  <c:v>6.0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Classify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SIFT</c:v>
                </c:pt>
                <c:pt idx="1">
                  <c:v>Raw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111.0</c:v>
                </c:pt>
                <c:pt idx="1">
                  <c:v>18.0</c:v>
                </c:pt>
              </c:numCache>
            </c:numRef>
          </c:val>
        </c:ser>
        <c:gapWidth val="75"/>
        <c:gapDepth val="75"/>
        <c:shape val="cylinder"/>
        <c:axId val="577574408"/>
        <c:axId val="577577608"/>
        <c:axId val="0"/>
      </c:bar3DChart>
      <c:catAx>
        <c:axId val="577574408"/>
        <c:scaling>
          <c:orientation val="minMax"/>
        </c:scaling>
        <c:axPos val="l"/>
        <c:majorTickMark val="none"/>
        <c:tickLblPos val="nextTo"/>
        <c:crossAx val="577577608"/>
        <c:crosses val="autoZero"/>
        <c:auto val="1"/>
        <c:lblAlgn val="ctr"/>
        <c:lblOffset val="100"/>
      </c:catAx>
      <c:valAx>
        <c:axId val="577577608"/>
        <c:scaling>
          <c:orientation val="minMax"/>
        </c:scaling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Minutes</a:t>
                </a:r>
              </a:p>
            </c:rich>
          </c:tx>
          <c:layout/>
        </c:title>
        <c:numFmt formatCode="General" sourceLinked="1"/>
        <c:tickLblPos val="nextTo"/>
        <c:crossAx val="57757440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3" Type="http://schemas.openxmlformats.org/officeDocument/2006/relationships/image" Target="../media/image43.wmf"/><Relationship Id="rId1" Type="http://schemas.openxmlformats.org/officeDocument/2006/relationships/image" Target="../media/image4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3" Type="http://schemas.openxmlformats.org/officeDocument/2006/relationships/image" Target="../media/image46.wmf"/><Relationship Id="rId1" Type="http://schemas.openxmlformats.org/officeDocument/2006/relationships/image" Target="../media/image4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1">
              <a:defRPr sz="1200">
                <a:cs typeface="Arial" charset="0"/>
              </a:defRPr>
            </a:lvl1pPr>
          </a:lstStyle>
          <a:p>
            <a:pPr>
              <a:defRPr/>
            </a:pPr>
            <a:fld id="{A870595C-F6B5-4965-BFEA-4A753A7AE470}" type="datetimeFigureOut">
              <a:rPr lang="en-US"/>
              <a:pPr>
                <a:defRPr/>
              </a:pPr>
              <a:t>10/1/09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1">
              <a:defRPr sz="1200">
                <a:cs typeface="Arial" charset="0"/>
              </a:defRPr>
            </a:lvl1pPr>
          </a:lstStyle>
          <a:p>
            <a:pPr>
              <a:defRPr/>
            </a:pPr>
            <a:fld id="{DE7E0D51-997C-48A5-B712-958A63534D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cs typeface="Arial" charset="0"/>
              </a:rPr>
              <a:t>Uri Avni from TAU</a:t>
            </a:r>
          </a:p>
          <a:p>
            <a:r>
              <a:rPr lang="en-US" dirty="0" err="1" smtClean="0">
                <a:cs typeface="Arial" charset="0"/>
              </a:rPr>
              <a:t>Hayit</a:t>
            </a:r>
            <a:r>
              <a:rPr lang="en-US" baseline="0" dirty="0" smtClean="0">
                <a:cs typeface="Arial" charset="0"/>
              </a:rPr>
              <a:t> Greenspan TAU, and Jacob </a:t>
            </a:r>
            <a:r>
              <a:rPr lang="en-US" baseline="0" dirty="0" err="1" smtClean="0">
                <a:cs typeface="Arial" charset="0"/>
              </a:rPr>
              <a:t>Goldgerger</a:t>
            </a:r>
            <a:r>
              <a:rPr lang="en-US" baseline="0" dirty="0" smtClean="0">
                <a:cs typeface="Arial" charset="0"/>
              </a:rPr>
              <a:t> from BIU</a:t>
            </a:r>
          </a:p>
          <a:p>
            <a:endParaRPr lang="en-US" baseline="0" dirty="0" smtClean="0">
              <a:cs typeface="Arial" charset="0"/>
            </a:endParaRPr>
          </a:p>
          <a:p>
            <a:r>
              <a:rPr lang="en-US" baseline="0" dirty="0" smtClean="0">
                <a:cs typeface="Arial" charset="0"/>
              </a:rPr>
              <a:t>We participated in the m</a:t>
            </a:r>
            <a:r>
              <a:rPr lang="en-US" dirty="0" smtClean="0">
                <a:cs typeface="Arial" charset="0"/>
              </a:rPr>
              <a:t>edical image</a:t>
            </a:r>
            <a:r>
              <a:rPr lang="en-US" baseline="0" dirty="0" smtClean="0">
                <a:cs typeface="Arial" charset="0"/>
              </a:rPr>
              <a:t> annotation task</a:t>
            </a:r>
          </a:p>
          <a:p>
            <a:endParaRPr lang="en-US" dirty="0" smtClean="0">
              <a:cs typeface="Arial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5BF598-32D1-41F1-823C-1F5E1948C648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1"/>
          <p:cNvSpPr txBox="1">
            <a:spLocks noGrp="1" noChangeArrowheads="1"/>
          </p:cNvSpPr>
          <p:nvPr/>
        </p:nvSpPr>
        <p:spPr bwMode="auto">
          <a:xfrm>
            <a:off x="3883025" y="0"/>
            <a:ext cx="297497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395" tIns="47206" rIns="94395" bIns="47206"/>
          <a:lstStyle/>
          <a:p>
            <a:pPr algn="r" defTabSz="947738" eaLnBrk="0" hangingPunct="0"/>
            <a:fld id="{92031135-57D4-485B-9FC3-65A6A26B928C}" type="datetime1">
              <a:rPr lang="he-IL" altLang="en-US"/>
              <a:pPr algn="r" defTabSz="947738" eaLnBrk="0" hangingPunct="0"/>
              <a:t>10/1/09</a:t>
            </a:fld>
            <a:endParaRPr lang="en-US" altLang="en-US"/>
          </a:p>
        </p:txBody>
      </p:sp>
      <p:sp>
        <p:nvSpPr>
          <p:cNvPr id="38915" name="Rectangle 13"/>
          <p:cNvSpPr txBox="1">
            <a:spLocks noGrp="1" noChangeArrowheads="1"/>
          </p:cNvSpPr>
          <p:nvPr/>
        </p:nvSpPr>
        <p:spPr bwMode="auto">
          <a:xfrm>
            <a:off x="3883025" y="8701088"/>
            <a:ext cx="297497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395" tIns="47206" rIns="94395" bIns="47206" anchor="b"/>
          <a:lstStyle/>
          <a:p>
            <a:pPr algn="r" defTabSz="947738" eaLnBrk="0" hangingPunct="0"/>
            <a:fld id="{C15F4A48-8B94-44DD-A4A3-386B270DBC81}" type="slidenum">
              <a:rPr lang="he-IL" altLang="en-US">
                <a:cs typeface="Times New Roman" pitchFamily="18" charset="0"/>
              </a:rPr>
              <a:pPr algn="r" defTabSz="947738" eaLnBrk="0" hangingPunct="0"/>
              <a:t>10</a:t>
            </a:fld>
            <a:endParaRPr lang="en-US" altLang="en-US">
              <a:cs typeface="Times New Roman" pitchFamily="18" charset="0"/>
            </a:endParaRPr>
          </a:p>
        </p:txBody>
      </p:sp>
      <p:sp>
        <p:nvSpPr>
          <p:cNvPr id="38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cs typeface="Arial" charset="0"/>
              </a:rPr>
              <a:t>Next step is to simplify this large collection of data.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cs typeface="Arial" charset="0"/>
              </a:rPr>
              <a:t>Patch of size 9 by</a:t>
            </a:r>
            <a:r>
              <a:rPr lang="en-US" baseline="0" dirty="0" smtClean="0">
                <a:cs typeface="Arial" charset="0"/>
              </a:rPr>
              <a:t> 9 </a:t>
            </a:r>
            <a:r>
              <a:rPr lang="en-US" dirty="0" smtClean="0">
                <a:cs typeface="Arial" charset="0"/>
              </a:rPr>
              <a:t>pixels</a:t>
            </a:r>
            <a:r>
              <a:rPr lang="en-US" baseline="0" dirty="0" smtClean="0">
                <a:cs typeface="Arial" charset="0"/>
              </a:rPr>
              <a:t> - or</a:t>
            </a:r>
            <a:r>
              <a:rPr lang="en-US" dirty="0" smtClean="0">
                <a:cs typeface="Arial" charset="0"/>
              </a:rPr>
              <a:t> 81</a:t>
            </a:r>
            <a:r>
              <a:rPr lang="en-US" baseline="0" dirty="0" smtClean="0">
                <a:cs typeface="Arial" charset="0"/>
              </a:rPr>
              <a:t> values, would be reduced using PCA to 6 coefficients</a:t>
            </a:r>
            <a:r>
              <a:rPr lang="en-US" baseline="0" dirty="0" smtClean="0">
                <a:cs typeface="Arial" charset="0"/>
              </a:rPr>
              <a:t>. 6 </a:t>
            </a:r>
            <a:r>
              <a:rPr lang="en-US" baseline="0" dirty="0" smtClean="0">
                <a:cs typeface="Arial" charset="0"/>
              </a:rPr>
              <a:t>components with most energy shown (eigenvectors). Patch is a linear combination of these.</a:t>
            </a:r>
          </a:p>
          <a:p>
            <a:pPr eaLnBrk="1" hangingPunct="1">
              <a:spcBef>
                <a:spcPct val="0"/>
              </a:spcBef>
            </a:pPr>
            <a:endParaRPr lang="en-US" baseline="0" dirty="0" smtClean="0"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>
                <a:cs typeface="Arial" charset="0"/>
              </a:rPr>
              <a:t>These are content features, patch location is lost – an edge at the top is different than edge at the bottom.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>
                <a:cs typeface="Arial" charset="0"/>
              </a:rPr>
              <a:t>important step</a:t>
            </a:r>
            <a:r>
              <a:rPr lang="en-US" baseline="0" dirty="0" smtClean="0">
                <a:cs typeface="Arial" charset="0"/>
              </a:rPr>
              <a:t> in feature selection is </a:t>
            </a:r>
            <a:r>
              <a:rPr lang="en-US" baseline="0" dirty="0" smtClean="0">
                <a:cs typeface="Arial" charset="0"/>
              </a:rPr>
              <a:t>to</a:t>
            </a:r>
            <a:r>
              <a:rPr lang="en-US" baseline="0" dirty="0" smtClean="0">
                <a:cs typeface="Arial" charset="0"/>
              </a:rPr>
              <a:t> add the </a:t>
            </a:r>
            <a:r>
              <a:rPr lang="en-US" baseline="0" dirty="0" smtClean="0">
                <a:cs typeface="Arial" charset="0"/>
              </a:rPr>
              <a:t>patch center (</a:t>
            </a:r>
            <a:r>
              <a:rPr lang="en-US" baseline="0" dirty="0" err="1" smtClean="0">
                <a:cs typeface="Arial" charset="0"/>
              </a:rPr>
              <a:t>x,y</a:t>
            </a:r>
            <a:r>
              <a:rPr lang="en-US" baseline="0" dirty="0" smtClean="0">
                <a:cs typeface="Arial" charset="0"/>
              </a:rPr>
              <a:t> coordinates)</a:t>
            </a:r>
            <a:r>
              <a:rPr lang="en-US" baseline="0" dirty="0" smtClean="0">
                <a:cs typeface="Arial" charset="0"/>
              </a:rPr>
              <a:t> to </a:t>
            </a:r>
            <a:r>
              <a:rPr lang="en-US" baseline="0" dirty="0" smtClean="0">
                <a:cs typeface="Arial" charset="0"/>
              </a:rPr>
              <a:t>the feature list</a:t>
            </a:r>
            <a:r>
              <a:rPr lang="en-US" baseline="0" dirty="0" smtClean="0">
                <a:cs typeface="Arial" charset="0"/>
              </a:rPr>
              <a:t>.</a:t>
            </a:r>
            <a:endParaRPr lang="en-US" dirty="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1"/>
          <p:cNvSpPr txBox="1">
            <a:spLocks noGrp="1" noChangeArrowheads="1"/>
          </p:cNvSpPr>
          <p:nvPr/>
        </p:nvSpPr>
        <p:spPr bwMode="auto">
          <a:xfrm>
            <a:off x="3883025" y="0"/>
            <a:ext cx="297497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395" tIns="47206" rIns="94395" bIns="47206"/>
          <a:lstStyle/>
          <a:p>
            <a:pPr algn="r" defTabSz="947738" eaLnBrk="0" hangingPunct="0"/>
            <a:fld id="{1A6E8C43-E851-47F2-BF06-30EDA16717DE}" type="datetime1">
              <a:rPr lang="he-IL" altLang="en-US"/>
              <a:pPr algn="r" defTabSz="947738" eaLnBrk="0" hangingPunct="0"/>
              <a:t>10/1/09</a:t>
            </a:fld>
            <a:endParaRPr lang="en-US" altLang="en-US"/>
          </a:p>
        </p:txBody>
      </p:sp>
      <p:sp>
        <p:nvSpPr>
          <p:cNvPr id="39939" name="Rectangle 13"/>
          <p:cNvSpPr txBox="1">
            <a:spLocks noGrp="1" noChangeArrowheads="1"/>
          </p:cNvSpPr>
          <p:nvPr/>
        </p:nvSpPr>
        <p:spPr bwMode="auto">
          <a:xfrm>
            <a:off x="3883025" y="8701088"/>
            <a:ext cx="297497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395" tIns="47206" rIns="94395" bIns="47206" anchor="b"/>
          <a:lstStyle/>
          <a:p>
            <a:pPr algn="r" defTabSz="947738" eaLnBrk="0" hangingPunct="0"/>
            <a:fld id="{5FF903F5-845C-4274-B28A-FEB6B4859FC1}" type="slidenum">
              <a:rPr lang="he-IL" altLang="en-US">
                <a:cs typeface="Times New Roman" pitchFamily="18" charset="0"/>
              </a:rPr>
              <a:pPr algn="r" defTabSz="947738" eaLnBrk="0" hangingPunct="0"/>
              <a:t>11</a:t>
            </a:fld>
            <a:endParaRPr lang="en-US" altLang="en-US">
              <a:cs typeface="Times New Roman" pitchFamily="18" charset="0"/>
            </a:endParaRPr>
          </a:p>
        </p:txBody>
      </p:sp>
      <p:sp>
        <p:nvSpPr>
          <p:cNvPr id="399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Run k-means</a:t>
            </a:r>
            <a:r>
              <a:rPr lang="en-US" baseline="0" dirty="0" smtClean="0"/>
              <a:t> to find dominant clusters in the feature space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Here – simplified dictionary of 100 words looks like.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Left – visual words without position in feature vector –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Words are primitive image parts, edges in different directions, corners, 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On the right - when using </a:t>
            </a:r>
            <a:r>
              <a:rPr lang="en-US" baseline="0" dirty="0" err="1" smtClean="0"/>
              <a:t>x,y</a:t>
            </a:r>
            <a:r>
              <a:rPr lang="en-US" baseline="0" dirty="0" smtClean="0"/>
              <a:t> in the feature space. words are spread across the image – 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Unlike building several dictionaries for different image regions, this technique has no boundary problem between regions </a:t>
            </a:r>
          </a:p>
          <a:p>
            <a:pPr eaLnBrk="1" hangingPunct="1">
              <a:spcBef>
                <a:spcPct val="0"/>
              </a:spcBef>
            </a:pPr>
            <a:endParaRPr lang="he-IL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1"/>
          <p:cNvSpPr txBox="1">
            <a:spLocks noGrp="1" noChangeArrowheads="1"/>
          </p:cNvSpPr>
          <p:nvPr/>
        </p:nvSpPr>
        <p:spPr bwMode="auto">
          <a:xfrm>
            <a:off x="3883025" y="0"/>
            <a:ext cx="297497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395" tIns="47206" rIns="94395" bIns="47206"/>
          <a:lstStyle/>
          <a:p>
            <a:pPr algn="r" defTabSz="947738" eaLnBrk="0" hangingPunct="0"/>
            <a:fld id="{73ECD3A6-A825-4199-9E1E-F4CC93DBA316}" type="datetime1">
              <a:rPr lang="he-IL" altLang="en-US"/>
              <a:pPr algn="r" defTabSz="947738" eaLnBrk="0" hangingPunct="0"/>
              <a:t>10/1/09</a:t>
            </a:fld>
            <a:endParaRPr lang="en-US" altLang="en-US"/>
          </a:p>
        </p:txBody>
      </p:sp>
      <p:sp>
        <p:nvSpPr>
          <p:cNvPr id="40963" name="Rectangle 13"/>
          <p:cNvSpPr txBox="1">
            <a:spLocks noGrp="1" noChangeArrowheads="1"/>
          </p:cNvSpPr>
          <p:nvPr/>
        </p:nvSpPr>
        <p:spPr bwMode="auto">
          <a:xfrm>
            <a:off x="3883025" y="8701088"/>
            <a:ext cx="297497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395" tIns="47206" rIns="94395" bIns="47206" anchor="b"/>
          <a:lstStyle/>
          <a:p>
            <a:pPr algn="r" defTabSz="947738" eaLnBrk="0" hangingPunct="0"/>
            <a:fld id="{652DE40D-2768-4A1C-832B-1E4B6A66A15E}" type="slidenum">
              <a:rPr lang="he-IL" altLang="en-US">
                <a:cs typeface="Times New Roman" pitchFamily="18" charset="0"/>
              </a:rPr>
              <a:pPr algn="r" defTabSz="947738" eaLnBrk="0" hangingPunct="0"/>
              <a:t>12</a:t>
            </a:fld>
            <a:endParaRPr lang="en-US" altLang="en-US">
              <a:cs typeface="Times New Roman" pitchFamily="18" charset="0"/>
            </a:endParaRPr>
          </a:p>
        </p:txBody>
      </p:sp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Translation from image to a vector of number is straight</a:t>
            </a:r>
            <a:r>
              <a:rPr lang="en-US" baseline="0" dirty="0" smtClean="0"/>
              <a:t> forward, scan all pixels, sample local patch, 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Convert to feature space, find closest word, add to histogram the index of the word</a:t>
            </a:r>
            <a:endParaRPr lang="he-IL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1"/>
          <p:cNvSpPr txBox="1">
            <a:spLocks noGrp="1" noChangeArrowheads="1"/>
          </p:cNvSpPr>
          <p:nvPr/>
        </p:nvSpPr>
        <p:spPr bwMode="auto">
          <a:xfrm>
            <a:off x="3883025" y="0"/>
            <a:ext cx="297497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395" tIns="47206" rIns="94395" bIns="47206"/>
          <a:lstStyle/>
          <a:p>
            <a:pPr algn="r" defTabSz="947738" eaLnBrk="0" hangingPunct="0"/>
            <a:fld id="{73ECD3A6-A825-4199-9E1E-F4CC93DBA316}" type="datetime1">
              <a:rPr lang="he-IL" altLang="en-US"/>
              <a:pPr algn="r" defTabSz="947738" eaLnBrk="0" hangingPunct="0"/>
              <a:t>10/1/09</a:t>
            </a:fld>
            <a:endParaRPr lang="en-US" altLang="en-US"/>
          </a:p>
        </p:txBody>
      </p:sp>
      <p:sp>
        <p:nvSpPr>
          <p:cNvPr id="40963" name="Rectangle 13"/>
          <p:cNvSpPr txBox="1">
            <a:spLocks noGrp="1" noChangeArrowheads="1"/>
          </p:cNvSpPr>
          <p:nvPr/>
        </p:nvSpPr>
        <p:spPr bwMode="auto">
          <a:xfrm>
            <a:off x="3883025" y="8701088"/>
            <a:ext cx="297497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395" tIns="47206" rIns="94395" bIns="47206" anchor="b"/>
          <a:lstStyle/>
          <a:p>
            <a:pPr algn="r" defTabSz="947738" eaLnBrk="0" hangingPunct="0"/>
            <a:fld id="{652DE40D-2768-4A1C-832B-1E4B6A66A15E}" type="slidenum">
              <a:rPr lang="he-IL" altLang="en-US">
                <a:cs typeface="Times New Roman" pitchFamily="18" charset="0"/>
              </a:rPr>
              <a:pPr algn="r" defTabSz="947738" eaLnBrk="0" hangingPunct="0"/>
              <a:t>13</a:t>
            </a:fld>
            <a:endParaRPr lang="en-US" altLang="en-US">
              <a:cs typeface="Times New Roman" pitchFamily="18" charset="0"/>
            </a:endParaRPr>
          </a:p>
        </p:txBody>
      </p:sp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In this task objects are about the same size, no need for scale invariance,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It may</a:t>
            </a:r>
            <a:r>
              <a:rPr lang="en-US" baseline="0" dirty="0" smtClean="0"/>
              <a:t> be</a:t>
            </a:r>
            <a:r>
              <a:rPr lang="en-US" dirty="0" smtClean="0"/>
              <a:t> </a:t>
            </a:r>
            <a:r>
              <a:rPr lang="en-US" baseline="0" dirty="0" smtClean="0"/>
              <a:t>helpful to look at several image scales, discriminative information may be better captured in some scales, or in a combination of scales.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Repeat</a:t>
            </a:r>
            <a:r>
              <a:rPr lang="en-US" baseline="0" dirty="0" smtClean="0"/>
              <a:t> the whole process, with multiple image scales, where patch size stays fixed.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, dictionary for each scale, Chaining of several histogram  of individual scales. No need mix scales.</a:t>
            </a:r>
          </a:p>
          <a:p>
            <a:pPr eaLnBrk="1" hangingPunct="1">
              <a:spcBef>
                <a:spcPct val="0"/>
              </a:spcBef>
            </a:pPr>
            <a:endParaRPr lang="en-US" baseline="0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cs typeface="Arial" charset="0"/>
              </a:rPr>
              <a:t>For classification we examined a k-</a:t>
            </a:r>
            <a:r>
              <a:rPr lang="en-US" dirty="0" err="1" smtClean="0">
                <a:cs typeface="Arial" charset="0"/>
              </a:rPr>
              <a:t>nn</a:t>
            </a:r>
            <a:r>
              <a:rPr lang="en-US" dirty="0" smtClean="0">
                <a:cs typeface="Arial" charset="0"/>
              </a:rPr>
              <a:t> classifier, with several distance metrics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cs typeface="Arial" charset="0"/>
              </a:rPr>
              <a:t>and a multiclass one-</a:t>
            </a:r>
            <a:r>
              <a:rPr lang="en-US" dirty="0" err="1" smtClean="0">
                <a:cs typeface="Arial" charset="0"/>
              </a:rPr>
              <a:t>vs</a:t>
            </a:r>
            <a:r>
              <a:rPr lang="en-US" dirty="0" smtClean="0">
                <a:cs typeface="Arial" charset="0"/>
              </a:rPr>
              <a:t>-one </a:t>
            </a:r>
            <a:r>
              <a:rPr lang="en-US" dirty="0" err="1" smtClean="0">
                <a:cs typeface="Arial" charset="0"/>
              </a:rPr>
              <a:t>svm</a:t>
            </a:r>
            <a:r>
              <a:rPr lang="en-US" dirty="0" smtClean="0">
                <a:cs typeface="Arial" charset="0"/>
              </a:rPr>
              <a:t> classifier,</a:t>
            </a:r>
            <a:r>
              <a:rPr lang="en-US" baseline="0" dirty="0" smtClean="0">
                <a:cs typeface="Arial" charset="0"/>
              </a:rPr>
              <a:t> for all pairs of classes</a:t>
            </a:r>
            <a:endParaRPr lang="en-US" dirty="0" smtClean="0"/>
          </a:p>
          <a:p>
            <a:r>
              <a:rPr lang="en-US" dirty="0" smtClean="0"/>
              <a:t>For</a:t>
            </a:r>
            <a:r>
              <a:rPr lang="en-US" baseline="0" dirty="0" smtClean="0"/>
              <a:t> the </a:t>
            </a:r>
            <a:r>
              <a:rPr lang="en-US" baseline="0" dirty="0" err="1" smtClean="0"/>
              <a:t>svm</a:t>
            </a:r>
            <a:r>
              <a:rPr lang="en-US" baseline="0" dirty="0" smtClean="0"/>
              <a:t> classifier w</a:t>
            </a:r>
            <a:r>
              <a:rPr lang="en-US" dirty="0" smtClean="0"/>
              <a:t>e examined several kernels, </a:t>
            </a:r>
            <a:r>
              <a:rPr lang="en-US" dirty="0" err="1" smtClean="0"/>
              <a:t>rbf</a:t>
            </a:r>
            <a:r>
              <a:rPr lang="en-US" dirty="0" smtClean="0"/>
              <a:t>, chi-square and histogram intersection.</a:t>
            </a:r>
          </a:p>
          <a:p>
            <a:r>
              <a:rPr lang="en-US" dirty="0" smtClean="0"/>
              <a:t>One </a:t>
            </a:r>
            <a:r>
              <a:rPr lang="en-US" dirty="0" err="1" smtClean="0"/>
              <a:t>apealing</a:t>
            </a:r>
            <a:r>
              <a:rPr lang="en-US" dirty="0" smtClean="0"/>
              <a:t> feature about</a:t>
            </a:r>
            <a:r>
              <a:rPr lang="en-US" baseline="0" dirty="0" smtClean="0"/>
              <a:t> </a:t>
            </a:r>
            <a:r>
              <a:rPr lang="en-US" dirty="0" smtClean="0"/>
              <a:t>histogram intersection kernel, </a:t>
            </a:r>
            <a:r>
              <a:rPr lang="en-US" baseline="0" dirty="0" smtClean="0"/>
              <a:t> apart from being a natural way to compare histograms, is that it has no free parameters – optimizing a classifier with it is easy.</a:t>
            </a:r>
          </a:p>
          <a:p>
            <a:r>
              <a:rPr lang="en-US" baseline="0" dirty="0" smtClean="0"/>
              <a:t>(alternately could use Pyramid Match Kernel)</a:t>
            </a: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E33F18-DF81-41E5-8A75-332D22A39B90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40EDA1E-ADCA-4FA3-8C49-5AB2BB2DD4C5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cs typeface="Arial" charset="0"/>
              </a:rPr>
              <a:t>Ill go over the classification results,</a:t>
            </a:r>
            <a:r>
              <a:rPr lang="en-US" baseline="0" dirty="0" smtClean="0">
                <a:cs typeface="Arial" charset="0"/>
              </a:rPr>
              <a:t> sensitivity to different parameters , and performance analysis</a:t>
            </a:r>
            <a:endParaRPr lang="en-US" dirty="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cs typeface="Arial" charset="0"/>
              </a:rPr>
              <a:t>The four columns</a:t>
            </a:r>
            <a:r>
              <a:rPr lang="en-US" baseline="0" dirty="0" smtClean="0">
                <a:cs typeface="Arial" charset="0"/>
              </a:rPr>
              <a:t> on the left shows classification accuracy (%) of the k-nearest neighbor classifier,</a:t>
            </a:r>
          </a:p>
          <a:p>
            <a:r>
              <a:rPr lang="en-US" baseline="0" dirty="0" smtClean="0">
                <a:cs typeface="Arial" charset="0"/>
              </a:rPr>
              <a:t>For several distance metrics, some information theoretic measures </a:t>
            </a:r>
            <a:r>
              <a:rPr lang="en-US" baseline="0" dirty="0" err="1" smtClean="0">
                <a:cs typeface="Arial" charset="0"/>
              </a:rPr>
              <a:t>s.a</a:t>
            </a:r>
            <a:r>
              <a:rPr lang="en-US" baseline="0" dirty="0" smtClean="0">
                <a:cs typeface="Arial" charset="0"/>
              </a:rPr>
              <a:t>. SKL , JD, </a:t>
            </a:r>
          </a:p>
          <a:p>
            <a:r>
              <a:rPr lang="en-US" baseline="0" dirty="0" smtClean="0">
                <a:cs typeface="Arial" charset="0"/>
              </a:rPr>
              <a:t>The right bar shows the classification of the SVM classifier with non-linear kernel, it is far superior, over 5% improvement</a:t>
            </a:r>
            <a:endParaRPr lang="en-US" dirty="0" smtClean="0">
              <a:cs typeface="Arial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B58CB78-05CB-4212-AEDA-A96C7AF04D17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cs typeface="Arial" charset="0"/>
              </a:rPr>
              <a:t>Importance of feature selection –</a:t>
            </a:r>
          </a:p>
          <a:p>
            <a:r>
              <a:rPr lang="en-US" baseline="0" dirty="0" smtClean="0">
                <a:cs typeface="Arial" charset="0"/>
              </a:rPr>
              <a:t>Random cross validations with 2000 test , (run 20 times) bar length show standard deviation</a:t>
            </a:r>
            <a:endParaRPr lang="en-US" dirty="0" smtClean="0">
              <a:cs typeface="Arial" charset="0"/>
            </a:endParaRPr>
          </a:p>
          <a:p>
            <a:endParaRPr lang="en-US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On the right – number</a:t>
            </a:r>
            <a:r>
              <a:rPr lang="en-US" baseline="0" dirty="0" smtClean="0">
                <a:cs typeface="Arial" charset="0"/>
              </a:rPr>
              <a:t> of PCA components as little effect, from 6 to 10 components the accuracy is about the same.</a:t>
            </a:r>
          </a:p>
          <a:p>
            <a:r>
              <a:rPr lang="en-US" baseline="0" dirty="0" smtClean="0">
                <a:cs typeface="Arial" charset="0"/>
              </a:rPr>
              <a:t>On the other hand, adding X,Y to the feature list has a dramatic affect , from 87% without </a:t>
            </a:r>
            <a:r>
              <a:rPr lang="en-US" baseline="0" dirty="0" err="1" smtClean="0">
                <a:cs typeface="Arial" charset="0"/>
              </a:rPr>
              <a:t>x,y</a:t>
            </a:r>
            <a:r>
              <a:rPr lang="en-US" baseline="0" dirty="0" smtClean="0">
                <a:cs typeface="Arial" charset="0"/>
              </a:rPr>
              <a:t>  to average of 91% with </a:t>
            </a:r>
            <a:r>
              <a:rPr lang="en-US" baseline="0" dirty="0" err="1" smtClean="0">
                <a:cs typeface="Arial" charset="0"/>
              </a:rPr>
              <a:t>x,y</a:t>
            </a:r>
            <a:r>
              <a:rPr lang="en-US" baseline="0" dirty="0" smtClean="0">
                <a:cs typeface="Arial" charset="0"/>
              </a:rPr>
              <a:t>.</a:t>
            </a:r>
            <a:endParaRPr lang="en-US" dirty="0" smtClean="0">
              <a:cs typeface="Arial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0B58C19-AC9F-4DFE-8A41-531D66960296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aseline="0" dirty="0" smtClean="0">
                <a:cs typeface="Arial" charset="0"/>
              </a:rPr>
              <a:t>In this task scale invariance is not desired, </a:t>
            </a:r>
            <a:r>
              <a:rPr lang="en-US" baseline="0" dirty="0" err="1" smtClean="0">
                <a:cs typeface="Arial" charset="0"/>
              </a:rPr>
              <a:t>xray</a:t>
            </a:r>
            <a:r>
              <a:rPr lang="en-US" baseline="0" dirty="0" smtClean="0">
                <a:cs typeface="Arial" charset="0"/>
              </a:rPr>
              <a:t> images objects appear in about the same size</a:t>
            </a:r>
          </a:p>
          <a:p>
            <a:r>
              <a:rPr lang="en-US" baseline="0" dirty="0" smtClean="0">
                <a:cs typeface="Arial" charset="0"/>
              </a:rPr>
              <a:t>Rotation invariance of individual patches is not necessary. </a:t>
            </a:r>
          </a:p>
          <a:p>
            <a:r>
              <a:rPr lang="en-US" baseline="0" dirty="0" smtClean="0">
                <a:cs typeface="Arial" charset="0"/>
              </a:rPr>
              <a:t>We did however examined popular SIFT descriptors, 128 values long local edge histograms, at a single scale absolute rotation. reduced with </a:t>
            </a:r>
            <a:r>
              <a:rPr lang="en-US" baseline="0" dirty="0" err="1" smtClean="0">
                <a:cs typeface="Arial" charset="0"/>
              </a:rPr>
              <a:t>pca</a:t>
            </a:r>
            <a:r>
              <a:rPr lang="en-US" baseline="0" dirty="0" smtClean="0">
                <a:cs typeface="Arial" charset="0"/>
              </a:rPr>
              <a:t> to be in manageable size</a:t>
            </a:r>
            <a:r>
              <a:rPr lang="en-US" baseline="0" dirty="0" smtClean="0">
                <a:cs typeface="Arial" charset="0"/>
              </a:rPr>
              <a:t>.</a:t>
            </a:r>
            <a:endParaRPr lang="en-US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Table: Raw </a:t>
            </a:r>
            <a:r>
              <a:rPr lang="en-US" dirty="0" smtClean="0">
                <a:cs typeface="Arial" charset="0"/>
              </a:rPr>
              <a:t>patches – raw gray</a:t>
            </a:r>
            <a:r>
              <a:rPr lang="en-US" baseline="0" dirty="0" smtClean="0">
                <a:cs typeface="Arial" charset="0"/>
              </a:rPr>
              <a:t> levels, PCA , 88.4</a:t>
            </a:r>
            <a:r>
              <a:rPr lang="en-US" baseline="0" dirty="0" smtClean="0">
                <a:cs typeface="Arial" charset="0"/>
              </a:rPr>
              <a:t>% SIFT </a:t>
            </a:r>
            <a:r>
              <a:rPr lang="en-US" baseline="0" dirty="0" smtClean="0">
                <a:cs typeface="Arial" charset="0"/>
              </a:rPr>
              <a:t>– 90.8%</a:t>
            </a:r>
          </a:p>
          <a:p>
            <a:r>
              <a:rPr lang="en-US" baseline="0" dirty="0" smtClean="0">
                <a:cs typeface="Arial" charset="0"/>
              </a:rPr>
              <a:t>Normalized patches ( mean and variance)  -91.29</a:t>
            </a:r>
            <a:r>
              <a:rPr lang="en-US" baseline="0" dirty="0" smtClean="0">
                <a:cs typeface="Arial" charset="0"/>
              </a:rPr>
              <a:t>%</a:t>
            </a:r>
          </a:p>
          <a:p>
            <a:r>
              <a:rPr lang="en-US" baseline="0" dirty="0" smtClean="0">
                <a:cs typeface="Arial" charset="0"/>
              </a:rPr>
              <a:t>Simpler to calculate, gives about the same accuracy, slightly higher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807F97C-27D9-4A47-87A2-C446AEA3711A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cs typeface="Arial" charset="0"/>
              </a:rPr>
              <a:t>When</a:t>
            </a:r>
            <a:r>
              <a:rPr lang="en-US" baseline="0" dirty="0" smtClean="0">
                <a:cs typeface="Arial" charset="0"/>
              </a:rPr>
              <a:t> it comes to computation times, the picture is different</a:t>
            </a:r>
            <a:endParaRPr lang="en-US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Running </a:t>
            </a:r>
            <a:r>
              <a:rPr lang="en-US" dirty="0" smtClean="0">
                <a:cs typeface="Arial" charset="0"/>
              </a:rPr>
              <a:t>time is divided to four</a:t>
            </a:r>
            <a:r>
              <a:rPr lang="en-US" baseline="0" dirty="0" smtClean="0">
                <a:cs typeface="Arial" charset="0"/>
              </a:rPr>
              <a:t> steps – dictionary building, </a:t>
            </a:r>
            <a:r>
              <a:rPr lang="en-US" dirty="0" smtClean="0">
                <a:cs typeface="Arial" charset="0"/>
              </a:rPr>
              <a:t>feature extraction step</a:t>
            </a:r>
            <a:r>
              <a:rPr lang="en-US" baseline="0" dirty="0" smtClean="0">
                <a:cs typeface="Arial" charset="0"/>
              </a:rPr>
              <a:t> – bulk of the time, classifier training,  and classification.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cs typeface="Arial" charset="0"/>
              </a:rPr>
              <a:t>Overall running time, </a:t>
            </a:r>
            <a:r>
              <a:rPr lang="en-US" baseline="0" dirty="0" err="1" smtClean="0">
                <a:cs typeface="Arial" charset="0"/>
              </a:rPr>
              <a:t>test+train</a:t>
            </a:r>
            <a:r>
              <a:rPr lang="en-US" baseline="0" dirty="0" smtClean="0">
                <a:cs typeface="Arial" charset="0"/>
              </a:rPr>
              <a:t>, from a collection of </a:t>
            </a:r>
            <a:r>
              <a:rPr lang="en-US" baseline="0" dirty="0" err="1" smtClean="0">
                <a:cs typeface="Arial" charset="0"/>
              </a:rPr>
              <a:t>png</a:t>
            </a:r>
            <a:r>
              <a:rPr lang="en-US" baseline="0" dirty="0" smtClean="0">
                <a:cs typeface="Arial" charset="0"/>
              </a:rPr>
              <a:t> files to full annotation 2 hours with raw patches, 6 hours using SIFT descriptors.</a:t>
            </a:r>
          </a:p>
          <a:p>
            <a:r>
              <a:rPr lang="en-US" baseline="0" dirty="0" smtClean="0">
                <a:cs typeface="Arial" charset="0"/>
              </a:rPr>
              <a:t>the classification time of new image, without preprocessing is1/2 a sec with raw patches, 3.3 sec with SIFT</a:t>
            </a:r>
            <a:endParaRPr lang="en-US" baseline="0" dirty="0" smtClean="0">
              <a:cs typeface="Arial" charset="0"/>
            </a:endParaRPr>
          </a:p>
          <a:p>
            <a:r>
              <a:rPr lang="en-US" baseline="0" dirty="0" smtClean="0">
                <a:cs typeface="Arial" charset="0"/>
              </a:rPr>
              <a:t>using SIFT descriptors are not the optimal choice in </a:t>
            </a:r>
            <a:r>
              <a:rPr lang="en-US" baseline="0" dirty="0" smtClean="0">
                <a:cs typeface="Arial" charset="0"/>
              </a:rPr>
              <a:t>this task.</a:t>
            </a:r>
            <a:r>
              <a:rPr lang="en-US" dirty="0" smtClean="0">
                <a:cs typeface="Arial" charset="0"/>
              </a:rPr>
              <a:t> </a:t>
            </a:r>
            <a:endParaRPr lang="en-US" baseline="0" dirty="0" smtClean="0">
              <a:cs typeface="Arial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314D8D4-CCB6-4FFC-89A2-8BAC725006CE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C593DFE-54AE-4B09-B7D1-804E69914FB5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cs typeface="Arial" charset="0"/>
              </a:rPr>
              <a:t>Describe</a:t>
            </a:r>
            <a:r>
              <a:rPr lang="en-US" baseline="0" dirty="0" smtClean="0">
                <a:cs typeface="Arial" charset="0"/>
              </a:rPr>
              <a:t> quickly the task, our system, and the results</a:t>
            </a:r>
            <a:endParaRPr lang="en-US" dirty="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cs typeface="Arial" charset="0"/>
              </a:rPr>
              <a:t>Because words has </a:t>
            </a:r>
            <a:r>
              <a:rPr lang="en-US" dirty="0" err="1" smtClean="0">
                <a:cs typeface="Arial" charset="0"/>
              </a:rPr>
              <a:t>x,y</a:t>
            </a:r>
            <a:r>
              <a:rPr lang="en-US" dirty="0" smtClean="0">
                <a:cs typeface="Arial" charset="0"/>
              </a:rPr>
              <a:t> coordinates – </a:t>
            </a:r>
            <a:r>
              <a:rPr lang="en-US" dirty="0" smtClean="0">
                <a:cs typeface="Arial" charset="0"/>
              </a:rPr>
              <a:t>we need enough words to capture differences</a:t>
            </a:r>
            <a:r>
              <a:rPr lang="en-US" baseline="0" dirty="0" smtClean="0">
                <a:cs typeface="Arial" charset="0"/>
              </a:rPr>
              <a:t> in all image regions. We would expect the need of a large dictionary.  </a:t>
            </a:r>
            <a:r>
              <a:rPr lang="en-US" dirty="0" smtClean="0">
                <a:cs typeface="Arial" charset="0"/>
              </a:rPr>
              <a:t>Increasing dictionary size,</a:t>
            </a:r>
            <a:r>
              <a:rPr lang="en-US" baseline="0" dirty="0" smtClean="0">
                <a:cs typeface="Arial" charset="0"/>
              </a:rPr>
              <a:t> </a:t>
            </a:r>
            <a:r>
              <a:rPr lang="en-US" baseline="0" dirty="0" err="1" smtClean="0">
                <a:cs typeface="Arial" charset="0"/>
              </a:rPr>
              <a:t>upto</a:t>
            </a:r>
            <a:r>
              <a:rPr lang="en-US" baseline="0" dirty="0" smtClean="0">
                <a:cs typeface="Arial" charset="0"/>
              </a:rPr>
              <a:t> about 1000 words improves the </a:t>
            </a:r>
            <a:r>
              <a:rPr lang="en-US" baseline="0" dirty="0" err="1" smtClean="0">
                <a:cs typeface="Arial" charset="0"/>
              </a:rPr>
              <a:t>performace</a:t>
            </a:r>
            <a:r>
              <a:rPr lang="en-US" baseline="0" dirty="0" smtClean="0">
                <a:cs typeface="Arial" charset="0"/>
              </a:rPr>
              <a:t>, </a:t>
            </a:r>
          </a:p>
          <a:p>
            <a:r>
              <a:rPr lang="en-US" baseline="0" dirty="0" smtClean="0">
                <a:cs typeface="Arial" charset="0"/>
              </a:rPr>
              <a:t>Beyond that there is no apparent improvement,</a:t>
            </a:r>
            <a:r>
              <a:rPr lang="en-US" baseline="0" dirty="0" smtClean="0">
                <a:cs typeface="Arial" charset="0"/>
              </a:rPr>
              <a:t> there is an impact on the compotation time.</a:t>
            </a:r>
            <a:endParaRPr lang="en-US" dirty="0" smtClean="0">
              <a:cs typeface="Arial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6C5E51-028B-4461-9D62-5CFF70DE1A67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cs typeface="Arial" charset="0"/>
              </a:rPr>
              <a:t>Using multiple</a:t>
            </a:r>
            <a:r>
              <a:rPr lang="en-US" baseline="0" dirty="0" smtClean="0">
                <a:cs typeface="Arial" charset="0"/>
              </a:rPr>
              <a:t> image scales – improves the performance slightly,   .5% (10 images of the test set)</a:t>
            </a:r>
          </a:p>
          <a:p>
            <a:r>
              <a:rPr lang="en-US" baseline="0" dirty="0" smtClean="0">
                <a:cs typeface="Arial" charset="0"/>
              </a:rPr>
              <a:t>not dramatic, gives a slight edge</a:t>
            </a:r>
          </a:p>
          <a:p>
            <a:endParaRPr lang="en-US" dirty="0" smtClean="0">
              <a:cs typeface="Arial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5B0575-BAF0-4785-95A1-797095197A75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cs typeface="Arial" charset="0"/>
              </a:rPr>
              <a:t>SVM Kernel</a:t>
            </a:r>
            <a:r>
              <a:rPr lang="en-US" baseline="0" dirty="0" smtClean="0">
                <a:cs typeface="Arial" charset="0"/>
              </a:rPr>
              <a:t> </a:t>
            </a:r>
            <a:r>
              <a:rPr lang="en-US" baseline="0" dirty="0" smtClean="0">
                <a:cs typeface="Arial" charset="0"/>
              </a:rPr>
              <a:t>– when using optimal values, both of </a:t>
            </a:r>
            <a:r>
              <a:rPr lang="en-US" baseline="0" dirty="0" smtClean="0">
                <a:cs typeface="Arial" charset="0"/>
              </a:rPr>
              <a:t>kernel parameter </a:t>
            </a:r>
            <a:r>
              <a:rPr lang="en-US" baseline="0" dirty="0" smtClean="0">
                <a:cs typeface="Arial" charset="0"/>
              </a:rPr>
              <a:t>and SVM cost parameter –C , there is little difference, all</a:t>
            </a:r>
            <a:r>
              <a:rPr lang="en-US" baseline="0" dirty="0" smtClean="0">
                <a:cs typeface="Arial" charset="0"/>
              </a:rPr>
              <a:t> show average accuracy between </a:t>
            </a:r>
            <a:r>
              <a:rPr lang="en-US" baseline="0" dirty="0" smtClean="0">
                <a:cs typeface="Arial" charset="0"/>
              </a:rPr>
              <a:t>91% to 92%</a:t>
            </a:r>
          </a:p>
          <a:p>
            <a:r>
              <a:rPr lang="en-US" baseline="0" dirty="0" smtClean="0">
                <a:cs typeface="Arial" charset="0"/>
              </a:rPr>
              <a:t>Chi Square is slightly </a:t>
            </a:r>
            <a:r>
              <a:rPr lang="en-US" baseline="0" dirty="0" smtClean="0">
                <a:cs typeface="Arial" charset="0"/>
              </a:rPr>
              <a:t>better, just short of 92%</a:t>
            </a:r>
            <a:endParaRPr lang="en-US" dirty="0" smtClean="0">
              <a:cs typeface="Arial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B77233A-E8E0-4844-BB8F-BDA321116C8E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cs typeface="Arial" charset="0"/>
              </a:rPr>
              <a:t>Confusion matrix of the best</a:t>
            </a:r>
            <a:r>
              <a:rPr lang="en-US" baseline="0" dirty="0" smtClean="0">
                <a:cs typeface="Arial" charset="0"/>
              </a:rPr>
              <a:t> system</a:t>
            </a:r>
            <a:r>
              <a:rPr lang="en-US" dirty="0" smtClean="0">
                <a:cs typeface="Arial" charset="0"/>
              </a:rPr>
              <a:t>, in logarithmic</a:t>
            </a:r>
            <a:r>
              <a:rPr lang="en-US" baseline="0" dirty="0" smtClean="0">
                <a:cs typeface="Arial" charset="0"/>
              </a:rPr>
              <a:t> scale , 116 categories of the 2007 </a:t>
            </a:r>
            <a:r>
              <a:rPr lang="en-US" baseline="0" dirty="0" smtClean="0">
                <a:cs typeface="Arial" charset="0"/>
              </a:rPr>
              <a:t>label set.</a:t>
            </a:r>
            <a:endParaRPr lang="en-US" baseline="0" dirty="0" smtClean="0">
              <a:cs typeface="Arial" charset="0"/>
            </a:endParaRPr>
          </a:p>
          <a:p>
            <a:r>
              <a:rPr lang="en-US" baseline="0" dirty="0" smtClean="0">
                <a:cs typeface="Arial" charset="0"/>
              </a:rPr>
              <a:t>92% on the diagonal</a:t>
            </a:r>
            <a:endParaRPr lang="en-US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For the</a:t>
            </a:r>
            <a:r>
              <a:rPr lang="en-US" dirty="0" smtClean="0">
                <a:cs typeface="Arial" charset="0"/>
              </a:rPr>
              <a:t> actual </a:t>
            </a:r>
            <a:r>
              <a:rPr lang="en-US" baseline="0" dirty="0" smtClean="0">
                <a:cs typeface="Arial" charset="0"/>
              </a:rPr>
              <a:t>test </a:t>
            </a:r>
            <a:r>
              <a:rPr lang="en-US" baseline="0" dirty="0" smtClean="0">
                <a:cs typeface="Arial" charset="0"/>
              </a:rPr>
              <a:t>images of the task – ~85% of the labels were classified correctly, was harder than a random subset of the training data.</a:t>
            </a:r>
            <a:endParaRPr lang="en-US" dirty="0" smtClean="0">
              <a:cs typeface="Arial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B77233A-E8E0-4844-BB8F-BDA321116C8E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cs typeface="Arial" charset="0"/>
              </a:rPr>
              <a:t>This year we submitted one run for the medical annotation challenge,</a:t>
            </a:r>
          </a:p>
          <a:p>
            <a:r>
              <a:rPr lang="en-US" dirty="0" smtClean="0">
                <a:cs typeface="Arial" charset="0"/>
              </a:rPr>
              <a:t>Used the same classifier for all four labeling sets, without changing parameters </a:t>
            </a:r>
            <a:r>
              <a:rPr lang="en-US" dirty="0" smtClean="0">
                <a:cs typeface="Arial" charset="0"/>
              </a:rPr>
              <a:t>as </a:t>
            </a:r>
            <a:r>
              <a:rPr lang="en-US" dirty="0" smtClean="0">
                <a:cs typeface="Arial" charset="0"/>
              </a:rPr>
              <a:t>the complexity increases</a:t>
            </a:r>
            <a:endParaRPr lang="en-US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ignored</a:t>
            </a:r>
            <a:r>
              <a:rPr lang="en-US" baseline="0" dirty="0" smtClean="0">
                <a:cs typeface="Arial" charset="0"/>
              </a:rPr>
              <a:t> the </a:t>
            </a:r>
            <a:r>
              <a:rPr lang="en-US" baseline="0" dirty="0" err="1" smtClean="0">
                <a:cs typeface="Arial" charset="0"/>
              </a:rPr>
              <a:t>irma</a:t>
            </a:r>
            <a:r>
              <a:rPr lang="en-US" baseline="0" dirty="0" smtClean="0">
                <a:cs typeface="Arial" charset="0"/>
              </a:rPr>
              <a:t> </a:t>
            </a:r>
            <a:r>
              <a:rPr lang="en-US" baseline="0" dirty="0" smtClean="0">
                <a:cs typeface="Arial" charset="0"/>
              </a:rPr>
              <a:t>code hierarchy – treat every code as different category. </a:t>
            </a:r>
          </a:p>
          <a:p>
            <a:r>
              <a:rPr lang="en-US" baseline="0" dirty="0" smtClean="0">
                <a:cs typeface="Arial" charset="0"/>
              </a:rPr>
              <a:t>Don’t use wildcards – classify all the way</a:t>
            </a:r>
          </a:p>
          <a:p>
            <a:r>
              <a:rPr lang="en-US" baseline="0" dirty="0" smtClean="0">
                <a:cs typeface="Arial" charset="0"/>
              </a:rPr>
              <a:t>Our score ranked first among the few participants,</a:t>
            </a:r>
            <a:r>
              <a:rPr lang="en-US" baseline="0" dirty="0" smtClean="0">
                <a:cs typeface="Arial" charset="0"/>
              </a:rPr>
              <a:t> a place higher </a:t>
            </a:r>
            <a:r>
              <a:rPr lang="en-US" baseline="0" dirty="0" smtClean="0">
                <a:cs typeface="Arial" charset="0"/>
              </a:rPr>
              <a:t>than last </a:t>
            </a:r>
            <a:r>
              <a:rPr lang="en-US" baseline="0" dirty="0" smtClean="0">
                <a:cs typeface="Arial" charset="0"/>
              </a:rPr>
              <a:t>yr</a:t>
            </a:r>
          </a:p>
          <a:p>
            <a:r>
              <a:rPr lang="en-US" baseline="0" dirty="0" smtClean="0">
                <a:cs typeface="Arial" charset="0"/>
              </a:rPr>
              <a:t>Maybe using the code structure and optimizing</a:t>
            </a:r>
            <a:r>
              <a:rPr lang="en-US" baseline="0" dirty="0" smtClean="0">
                <a:cs typeface="Arial" charset="0"/>
              </a:rPr>
              <a:t> per </a:t>
            </a:r>
            <a:r>
              <a:rPr lang="en-US" baseline="0" smtClean="0">
                <a:cs typeface="Arial" charset="0"/>
              </a:rPr>
              <a:t>labeling set </a:t>
            </a:r>
            <a:r>
              <a:rPr lang="en-US" baseline="0" dirty="0" smtClean="0">
                <a:cs typeface="Arial" charset="0"/>
              </a:rPr>
              <a:t>could further improve the accuracy, we’ll never know because unfortunately the task ends.</a:t>
            </a:r>
            <a:endParaRPr lang="en-US" dirty="0" smtClean="0">
              <a:cs typeface="Arial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905D090-7358-4997-B900-BED9A898BD6B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cs typeface="Arial" charset="0"/>
              </a:rPr>
              <a:t>We saw that</a:t>
            </a:r>
            <a:r>
              <a:rPr lang="en-US" baseline="0" dirty="0" smtClean="0">
                <a:cs typeface="Arial" charset="0"/>
              </a:rPr>
              <a:t> using a straight forward visual words classifier with dense sampling is both accurate and efficient in general x-ray annotation task</a:t>
            </a:r>
          </a:p>
          <a:p>
            <a:r>
              <a:rPr lang="en-US" baseline="0" dirty="0" smtClean="0">
                <a:cs typeface="Arial" charset="0"/>
              </a:rPr>
              <a:t>Future work, </a:t>
            </a:r>
          </a:p>
          <a:p>
            <a:r>
              <a:rPr lang="en-US" baseline="0" dirty="0" smtClean="0">
                <a:cs typeface="Arial" charset="0"/>
              </a:rPr>
              <a:t>In these days we are collecting together with Sheba Medical Center in Israel a collection of diagnosed chest x-ray images, and applying the system to classify pathologies.</a:t>
            </a:r>
          </a:p>
          <a:p>
            <a:r>
              <a:rPr lang="en-US" baseline="0" dirty="0" smtClean="0">
                <a:cs typeface="Arial" charset="0"/>
              </a:rPr>
              <a:t>We now have ~200 images, if the database will be large enough –we can try to make it publicly available. if it’s interesting, </a:t>
            </a:r>
            <a:endParaRPr lang="en-US" dirty="0" smtClean="0">
              <a:cs typeface="Arial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905D090-7358-4997-B900-BED9A898BD6B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Arial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F2465CF-6054-4A87-A262-738C7B720D68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02DEA94-3657-4FEC-A79C-FE79F3921A5C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cs typeface="Arial" charset="0"/>
              </a:rPr>
              <a:t>Task this year was a recap of the previous four years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cs typeface="Arial" charset="0"/>
              </a:rPr>
              <a:t>12</a:t>
            </a:r>
            <a:r>
              <a:rPr lang="en-US" baseline="0" dirty="0" smtClean="0">
                <a:cs typeface="Arial" charset="0"/>
              </a:rPr>
              <a:t> thousand images, 17 hundred unknown images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>
                <a:cs typeface="Arial" charset="0"/>
              </a:rPr>
              <a:t>Images labeled according to four labeling sets, with increasing complexity (57 classes used in 2005) to 196 </a:t>
            </a:r>
            <a:r>
              <a:rPr lang="en-US" baseline="0" dirty="0" err="1" smtClean="0">
                <a:cs typeface="Arial" charset="0"/>
              </a:rPr>
              <a:t>irma</a:t>
            </a:r>
            <a:r>
              <a:rPr lang="en-US" baseline="0" dirty="0" smtClean="0">
                <a:cs typeface="Arial" charset="0"/>
              </a:rPr>
              <a:t> codes last year</a:t>
            </a:r>
            <a:endParaRPr lang="en-US" dirty="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1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fld id="{F39A157B-3E9A-4A5D-AFEF-347DCF4ED29C}" type="datetime1">
              <a:rPr lang="he-IL" altLang="en-US" smtClean="0"/>
              <a:pPr/>
              <a:t>10/1/09</a:t>
            </a:fld>
            <a:endParaRPr lang="en-US" altLang="en-US" smtClean="0"/>
          </a:p>
        </p:txBody>
      </p:sp>
      <p:sp>
        <p:nvSpPr>
          <p:cNvPr id="45059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1DD733-E411-4412-B307-29D342E907A0}" type="slidenum">
              <a:rPr lang="he-IL" altLang="en-US" smtClean="0"/>
              <a:pPr/>
              <a:t>4</a:t>
            </a:fld>
            <a:endParaRPr lang="en-US" altLang="en-US" smtClean="0"/>
          </a:p>
        </p:txBody>
      </p:sp>
      <p:sp>
        <p:nvSpPr>
          <p:cNvPr id="45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70412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4988"/>
            <a:ext cx="54864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cs typeface="Arial" charset="0"/>
              </a:rPr>
              <a:t>IRMA database consists of scanned x-ray images, 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cs typeface="Arial" charset="0"/>
              </a:rPr>
              <a:t>These are Grayscale 512 pixels long,</a:t>
            </a:r>
            <a:r>
              <a:rPr lang="en-US" baseline="0" dirty="0" smtClean="0">
                <a:cs typeface="Arial" charset="0"/>
              </a:rPr>
              <a:t> images are n</a:t>
            </a:r>
            <a:r>
              <a:rPr lang="en-US" dirty="0" smtClean="0">
                <a:cs typeface="Arial" charset="0"/>
              </a:rPr>
              <a:t>oisy</a:t>
            </a:r>
            <a:r>
              <a:rPr lang="en-US" baseline="0" dirty="0" smtClean="0">
                <a:cs typeface="Arial" charset="0"/>
              </a:rPr>
              <a:t> – irregular brightness and contrast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>
                <a:cs typeface="Arial" charset="0"/>
              </a:rPr>
              <a:t>Class dist. Not balanced - s</a:t>
            </a:r>
            <a:r>
              <a:rPr lang="en-US" dirty="0" smtClean="0">
                <a:cs typeface="Arial" charset="0"/>
              </a:rPr>
              <a:t>ome</a:t>
            </a:r>
            <a:r>
              <a:rPr lang="en-US" baseline="0" dirty="0" smtClean="0">
                <a:cs typeface="Arial" charset="0"/>
              </a:rPr>
              <a:t> classes with over 1000 samples, some with just a few, 10 or less</a:t>
            </a:r>
            <a:endParaRPr lang="en-US" dirty="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cs typeface="Arial" charset="0"/>
              </a:rPr>
              <a:t>Some classes has great variability within the class</a:t>
            </a:r>
            <a:r>
              <a:rPr lang="en-US" baseline="0" dirty="0" smtClean="0">
                <a:cs typeface="Arial" charset="0"/>
              </a:rPr>
              <a:t>, for </a:t>
            </a:r>
            <a:r>
              <a:rPr lang="en-US" baseline="0" dirty="0" err="1" smtClean="0">
                <a:cs typeface="Arial" charset="0"/>
              </a:rPr>
              <a:t>eg</a:t>
            </a:r>
            <a:r>
              <a:rPr lang="en-US" baseline="0" dirty="0" smtClean="0">
                <a:cs typeface="Arial" charset="0"/>
              </a:rPr>
              <a:t> this class is of the left hip joint in a certain direction,</a:t>
            </a:r>
          </a:p>
          <a:p>
            <a:r>
              <a:rPr lang="en-US" baseline="0" dirty="0" smtClean="0">
                <a:cs typeface="Arial" charset="0"/>
              </a:rPr>
              <a:t>You can see it has i</a:t>
            </a:r>
            <a:r>
              <a:rPr lang="en-US" dirty="0" smtClean="0">
                <a:cs typeface="Arial" charset="0"/>
              </a:rPr>
              <a:t>rregular</a:t>
            </a:r>
            <a:r>
              <a:rPr lang="en-US" baseline="0" dirty="0" smtClean="0">
                <a:cs typeface="Arial" charset="0"/>
              </a:rPr>
              <a:t> orientation, artifacts such as </a:t>
            </a:r>
            <a:r>
              <a:rPr lang="en-US" baseline="0" dirty="0" err="1" smtClean="0">
                <a:cs typeface="Arial" charset="0"/>
              </a:rPr>
              <a:t>artifical</a:t>
            </a:r>
            <a:r>
              <a:rPr lang="en-US" baseline="0" dirty="0" smtClean="0">
                <a:cs typeface="Arial" charset="0"/>
              </a:rPr>
              <a:t> limbs,  </a:t>
            </a:r>
          </a:p>
          <a:p>
            <a:r>
              <a:rPr lang="en-US" baseline="0" dirty="0" smtClean="0">
                <a:cs typeface="Arial" charset="0"/>
              </a:rPr>
              <a:t>x-ray border. </a:t>
            </a:r>
          </a:p>
          <a:p>
            <a:r>
              <a:rPr lang="en-US" baseline="0" dirty="0" smtClean="0">
                <a:cs typeface="Arial" charset="0"/>
              </a:rPr>
              <a:t>If you look at gradients – these artifacts are stronger than the actual content.</a:t>
            </a:r>
            <a:endParaRPr lang="en-US" dirty="0" smtClean="0">
              <a:cs typeface="Arial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37D177F-F552-4A42-9BE8-589A81B983C7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cs typeface="Arial" charset="0"/>
              </a:rPr>
              <a:t>On the other hand – different classes may have</a:t>
            </a:r>
            <a:r>
              <a:rPr lang="en-US" baseline="0" dirty="0" smtClean="0">
                <a:cs typeface="Arial" charset="0"/>
              </a:rPr>
              <a:t> high similarity</a:t>
            </a:r>
          </a:p>
          <a:p>
            <a:r>
              <a:rPr lang="en-US" baseline="0" dirty="0" smtClean="0">
                <a:cs typeface="Arial" charset="0"/>
              </a:rPr>
              <a:t>Every row – from different class . </a:t>
            </a:r>
          </a:p>
          <a:p>
            <a:r>
              <a:rPr lang="en-US" baseline="0" dirty="0" smtClean="0">
                <a:cs typeface="Arial" charset="0"/>
              </a:rPr>
              <a:t>The difference is </a:t>
            </a:r>
            <a:r>
              <a:rPr lang="en-US" baseline="0" dirty="0" err="1" smtClean="0">
                <a:cs typeface="Arial" charset="0"/>
              </a:rPr>
              <a:t>xray</a:t>
            </a:r>
            <a:r>
              <a:rPr lang="en-US" baseline="0" dirty="0" smtClean="0">
                <a:cs typeface="Arial" charset="0"/>
              </a:rPr>
              <a:t> beam direction , and patient is breathing out or in</a:t>
            </a:r>
          </a:p>
          <a:p>
            <a:r>
              <a:rPr lang="en-US" baseline="0" dirty="0" smtClean="0">
                <a:cs typeface="Arial" charset="0"/>
              </a:rPr>
              <a:t>It is a challenge for humans to distinguish between these categories, if you are not a trained physician, let alone to machine</a:t>
            </a:r>
          </a:p>
          <a:p>
            <a:endParaRPr lang="en-US" dirty="0" smtClean="0">
              <a:cs typeface="Arial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B67E4F-CB61-49F0-92DF-1E444C099014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C593DFE-54AE-4B09-B7D1-804E69914FB5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1B9FC17-5974-4B48-89F4-8F67920EEA63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cs typeface="Arial" charset="0"/>
              </a:rPr>
              <a:t>I will start by saying that the system is</a:t>
            </a:r>
            <a:r>
              <a:rPr lang="en-US" baseline="0" dirty="0" smtClean="0">
                <a:cs typeface="Arial" charset="0"/>
              </a:rPr>
              <a:t> s</a:t>
            </a:r>
            <a:r>
              <a:rPr lang="en-US" dirty="0" smtClean="0">
                <a:cs typeface="Arial" charset="0"/>
              </a:rPr>
              <a:t>traight forward, although it’s simple,</a:t>
            </a:r>
            <a:r>
              <a:rPr lang="en-US" baseline="0" dirty="0" smtClean="0">
                <a:cs typeface="Arial" charset="0"/>
              </a:rPr>
              <a:t> it</a:t>
            </a:r>
            <a:r>
              <a:rPr lang="en-US" dirty="0" smtClean="0">
                <a:cs typeface="Arial" charset="0"/>
              </a:rPr>
              <a:t> demonstrated rather </a:t>
            </a:r>
            <a:r>
              <a:rPr lang="en-US" baseline="0" dirty="0" smtClean="0">
                <a:cs typeface="Arial" charset="0"/>
              </a:rPr>
              <a:t>strong results, and it’s</a:t>
            </a:r>
            <a:r>
              <a:rPr lang="en-US" baseline="0" dirty="0" smtClean="0">
                <a:cs typeface="Arial" charset="0"/>
              </a:rPr>
              <a:t> efficient.</a:t>
            </a:r>
            <a:endParaRPr lang="en-US" dirty="0" smtClean="0"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en-US" dirty="0" smtClean="0"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cs typeface="Arial" charset="0"/>
              </a:rPr>
              <a:t>Goal of</a:t>
            </a:r>
            <a:r>
              <a:rPr lang="en-US" baseline="0" dirty="0" smtClean="0">
                <a:cs typeface="Arial" charset="0"/>
              </a:rPr>
              <a:t> the image representation </a:t>
            </a:r>
            <a:r>
              <a:rPr lang="en-US" dirty="0" smtClean="0">
                <a:cs typeface="Arial" charset="0"/>
              </a:rPr>
              <a:t>step is to</a:t>
            </a:r>
            <a:r>
              <a:rPr lang="en-US" baseline="0" dirty="0" smtClean="0">
                <a:cs typeface="Arial" charset="0"/>
              </a:rPr>
              <a:t> move from a 2d image to a vector of numbers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>
                <a:cs typeface="Arial" charset="0"/>
              </a:rPr>
              <a:t>Should preserve information of the image content enough to classify it correctly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>
                <a:cs typeface="Arial" charset="0"/>
              </a:rPr>
              <a:t>At the same time not be sensitive to object placement, artifacts, image quality</a:t>
            </a:r>
          </a:p>
          <a:p>
            <a:pPr eaLnBrk="1" hangingPunct="1">
              <a:spcBef>
                <a:spcPct val="0"/>
              </a:spcBef>
            </a:pPr>
            <a:endParaRPr lang="en-US" dirty="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1"/>
          <p:cNvSpPr txBox="1">
            <a:spLocks noGrp="1" noChangeArrowheads="1"/>
          </p:cNvSpPr>
          <p:nvPr/>
        </p:nvSpPr>
        <p:spPr bwMode="auto">
          <a:xfrm>
            <a:off x="3883025" y="0"/>
            <a:ext cx="297497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395" tIns="47206" rIns="94395" bIns="47206"/>
          <a:lstStyle/>
          <a:p>
            <a:pPr algn="r" defTabSz="947738" eaLnBrk="0" hangingPunct="0"/>
            <a:fld id="{9F56A5E3-FC30-4854-8966-1DC9D7733A43}" type="datetime1">
              <a:rPr lang="he-IL" altLang="en-US"/>
              <a:pPr algn="r" defTabSz="947738" eaLnBrk="0" hangingPunct="0"/>
              <a:t>10/1/09</a:t>
            </a:fld>
            <a:endParaRPr lang="en-US" altLang="en-US"/>
          </a:p>
        </p:txBody>
      </p:sp>
      <p:sp>
        <p:nvSpPr>
          <p:cNvPr id="37891" name="Rectangle 13"/>
          <p:cNvSpPr txBox="1">
            <a:spLocks noGrp="1" noChangeArrowheads="1"/>
          </p:cNvSpPr>
          <p:nvPr/>
        </p:nvSpPr>
        <p:spPr bwMode="auto">
          <a:xfrm>
            <a:off x="3883025" y="8701088"/>
            <a:ext cx="297497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395" tIns="47206" rIns="94395" bIns="47206" anchor="b"/>
          <a:lstStyle/>
          <a:p>
            <a:pPr algn="r" defTabSz="947738" eaLnBrk="0" hangingPunct="0"/>
            <a:fld id="{5302014B-1E3F-4562-B3BD-3B6FDD10C66F}" type="slidenum">
              <a:rPr lang="he-IL" altLang="en-US">
                <a:cs typeface="Times New Roman" pitchFamily="18" charset="0"/>
              </a:rPr>
              <a:pPr algn="r" defTabSz="947738" eaLnBrk="0" hangingPunct="0"/>
              <a:t>9</a:t>
            </a:fld>
            <a:endParaRPr lang="en-US" altLang="en-US">
              <a:cs typeface="Times New Roman" pitchFamily="18" charset="0"/>
            </a:endParaRPr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To do that we use a collection of local features –</a:t>
            </a:r>
            <a:r>
              <a:rPr lang="en-US" baseline="0" dirty="0" smtClean="0"/>
              <a:t> or the bag-of-visual words technique, popular general image classification tasks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Rectangular patches , dense sampling</a:t>
            </a:r>
            <a:r>
              <a:rPr lang="en-US" baseline="0" dirty="0" smtClean="0"/>
              <a:t> . </a:t>
            </a:r>
            <a:r>
              <a:rPr lang="en-US" baseline="0" dirty="0" smtClean="0"/>
              <a:t>Take a patch around every </a:t>
            </a:r>
            <a:r>
              <a:rPr lang="en-US" baseline="0" dirty="0" smtClean="0"/>
              <a:t>pixel, </a:t>
            </a:r>
            <a:r>
              <a:rPr lang="en-US" baseline="0" dirty="0" smtClean="0"/>
              <a:t>with overlap between neighboring </a:t>
            </a:r>
            <a:r>
              <a:rPr lang="en-US" baseline="0" dirty="0" smtClean="0"/>
              <a:t>patches (</a:t>
            </a:r>
            <a:r>
              <a:rPr lang="en-US" baseline="0" dirty="0" smtClean="0"/>
              <a:t>200,000  patches for a single image</a:t>
            </a:r>
            <a:r>
              <a:rPr lang="en-US" baseline="0" dirty="0" smtClean="0"/>
              <a:t>)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normalize </a:t>
            </a:r>
            <a:r>
              <a:rPr lang="en-US" baseline="0" dirty="0" smtClean="0"/>
              <a:t>patch mean intensity – and normalize variance.</a:t>
            </a:r>
            <a:r>
              <a:rPr lang="en-US" baseline="0" dirty="0" smtClean="0"/>
              <a:t> gives </a:t>
            </a:r>
            <a:r>
              <a:rPr lang="en-US" baseline="0" dirty="0" smtClean="0"/>
              <a:t>invariance to local</a:t>
            </a:r>
            <a:r>
              <a:rPr lang="en-US" baseline="0" dirty="0" smtClean="0"/>
              <a:t> diff. in contrast </a:t>
            </a:r>
            <a:r>
              <a:rPr lang="en-US" baseline="0" dirty="0" smtClean="0"/>
              <a:t>and bright.</a:t>
            </a:r>
            <a:r>
              <a:rPr lang="en-US" baseline="0" dirty="0" smtClean="0"/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err="1" smtClean="0"/>
              <a:t>Xray</a:t>
            </a:r>
            <a:r>
              <a:rPr lang="en-US" baseline="0" dirty="0" smtClean="0"/>
              <a:t> images has a lot of </a:t>
            </a:r>
            <a:r>
              <a:rPr lang="en-US" baseline="0" dirty="0" smtClean="0"/>
              <a:t>empty </a:t>
            </a:r>
            <a:r>
              <a:rPr lang="en-US" baseline="0" dirty="0" smtClean="0"/>
              <a:t>patches, treat like </a:t>
            </a:r>
            <a:r>
              <a:rPr lang="en-US" baseline="0" dirty="0" smtClean="0"/>
              <a:t>stop words in text doc</a:t>
            </a:r>
            <a:r>
              <a:rPr lang="en-US" baseline="0" dirty="0" smtClean="0"/>
              <a:t>, ignored. We </a:t>
            </a:r>
            <a:r>
              <a:rPr lang="en-US" baseline="0" dirty="0" smtClean="0"/>
              <a:t>repeat the process of patch extraction on random images, without considering their class, to create one large mix of several M </a:t>
            </a:r>
            <a:r>
              <a:rPr lang="en-US" baseline="0" dirty="0" smtClean="0"/>
              <a:t>patches</a:t>
            </a:r>
            <a:endParaRPr lang="en-US" baseline="0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895600"/>
            <a:ext cx="7391400" cy="838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33800"/>
            <a:ext cx="7391400" cy="609600"/>
          </a:xfrm>
        </p:spPr>
        <p:txBody>
          <a:bodyPr/>
          <a:lstStyle>
            <a:lvl1pPr marL="0" indent="0" algn="ctr">
              <a:buFontTx/>
              <a:buNone/>
              <a:defRPr sz="2400" b="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E13EF-CF35-4898-A489-F4704D74398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07CD9-772E-4E7A-A07B-989864DA4267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E6A40-E19D-4FB7-9859-37C404DD672C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9ADBE-A4D4-4B30-A05B-727AA652ED9E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BEA96-3E67-47AD-804C-5BCA6848A297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E9F95-4C8C-4FE5-B167-1D66F954E7C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914400"/>
            <a:ext cx="3467100" cy="5211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914400"/>
            <a:ext cx="3467100" cy="5211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28BA4-C347-453C-A296-0D9D8D09FA9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6A089-BAAC-42AB-8CDF-AED4A6CE1E83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F54C1-3F2C-4FA5-8FF0-602D64C0C81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5B9AB-CDEB-4048-B11A-D1AEA726588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851CC-D616-4262-8092-1FFCB81EA1DF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AB17F-590D-465D-8ADA-355C53A87979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4" cstate="print">
            <a:lum bright="-53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914400"/>
            <a:ext cx="7086600" cy="521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341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341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341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185D0-A523-4D24-ACC5-F7D6A739107C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97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  <p:sldLayoutId id="2147483898" r:id="rId12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o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o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o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o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o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o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o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o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o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9.png"/><Relationship Id="rId5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oleObject" Target="../embeddings/Microsoft_Equation2.bin"/><Relationship Id="rId4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4.xml"/><Relationship Id="rId5" Type="http://schemas.openxmlformats.org/officeDocument/2006/relationships/oleObject" Target="../embeddings/Microsoft_Equation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oleObject" Target="../embeddings/Microsoft_Equation5.bin"/><Relationship Id="rId4" Type="http://schemas.openxmlformats.org/officeDocument/2006/relationships/oleObject" Target="../embeddings/Microsoft_Excel_97_-_2004_Worksheet3.xls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6.xml"/><Relationship Id="rId5" Type="http://schemas.openxmlformats.org/officeDocument/2006/relationships/oleObject" Target="../embeddings/Microsoft_Equation4.bin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7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3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image" Target="../media/image5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9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24" Type="http://schemas.openxmlformats.org/officeDocument/2006/relationships/image" Target="../media/image26.png"/><Relationship Id="rId25" Type="http://schemas.openxmlformats.org/officeDocument/2006/relationships/image" Target="../media/image27.png"/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0" Type="http://schemas.openxmlformats.org/officeDocument/2006/relationships/image" Target="../media/image12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9" Type="http://schemas.openxmlformats.org/officeDocument/2006/relationships/image" Target="../media/image11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7" Type="http://schemas.openxmlformats.org/officeDocument/2006/relationships/image" Target="../media/image29.png"/><Relationship Id="rId14" Type="http://schemas.openxmlformats.org/officeDocument/2006/relationships/image" Target="../media/image16.png"/><Relationship Id="rId23" Type="http://schemas.openxmlformats.org/officeDocument/2006/relationships/image" Target="../media/image25.png"/><Relationship Id="rId4" Type="http://schemas.openxmlformats.org/officeDocument/2006/relationships/image" Target="../media/image6.png"/><Relationship Id="rId28" Type="http://schemas.openxmlformats.org/officeDocument/2006/relationships/image" Target="../media/image30.emf"/><Relationship Id="rId26" Type="http://schemas.openxmlformats.org/officeDocument/2006/relationships/image" Target="../media/image28.png"/><Relationship Id="rId11" Type="http://schemas.openxmlformats.org/officeDocument/2006/relationships/image" Target="../media/image13.png"/><Relationship Id="rId6" Type="http://schemas.openxmlformats.org/officeDocument/2006/relationships/image" Target="../media/image8.png"/><Relationship Id="rId16" Type="http://schemas.openxmlformats.org/officeDocument/2006/relationships/image" Target="../media/image18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9" Type="http://schemas.openxmlformats.org/officeDocument/2006/relationships/image" Target="../media/image21.png"/><Relationship Id="rId20" Type="http://schemas.openxmlformats.org/officeDocument/2006/relationships/image" Target="../media/image22.png"/><Relationship Id="rId22" Type="http://schemas.openxmlformats.org/officeDocument/2006/relationships/image" Target="../media/image24.png"/><Relationship Id="rId21" Type="http://schemas.openxmlformats.org/officeDocument/2006/relationships/image" Target="../media/image23.png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1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848600" cy="2286000"/>
          </a:xfrm>
          <a:ln w="31750">
            <a:solidFill>
              <a:srgbClr val="1C1C1C"/>
            </a:solidFill>
          </a:ln>
        </p:spPr>
        <p:txBody>
          <a:bodyPr/>
          <a:lstStyle/>
          <a:p>
            <a:pPr>
              <a:defRPr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Addressing the Medical Image Annotation Task using visual words representation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371600" y="5181600"/>
            <a:ext cx="624840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Uri Avni	, 		Tel Aviv University, Israel</a:t>
            </a:r>
            <a:endParaRPr lang="en-US" dirty="0">
              <a:solidFill>
                <a:schemeClr val="bg1">
                  <a:lumMod val="50000"/>
                </a:schemeClr>
              </a:solidFill>
              <a:latin typeface="Verdana" pitchFamily="34" charset="0"/>
            </a:endParaRPr>
          </a:p>
          <a:p>
            <a:pPr algn="just">
              <a:defRPr/>
            </a:pP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Hayit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Greenspan	Tel Aviv University, Israel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 </a:t>
            </a:r>
          </a:p>
          <a:p>
            <a:pPr algn="just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Jacob Goldberger	Bar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Ilan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University, Israel</a:t>
            </a:r>
            <a:endParaRPr lang="en-US" dirty="0">
              <a:solidFill>
                <a:schemeClr val="bg1">
                  <a:lumMod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8196" name="Picture 4" descr="H:\ta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228600"/>
            <a:ext cx="966788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H:\biu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457200"/>
            <a:ext cx="11874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0" y="812800"/>
            <a:ext cx="9144000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">
              <a:spcBef>
                <a:spcPct val="20000"/>
              </a:spcBef>
              <a:defRPr/>
            </a:pPr>
            <a:endParaRPr lang="en-US" sz="2000" kern="0">
              <a:solidFill>
                <a:srgbClr val="000000"/>
              </a:solidFill>
              <a:latin typeface="Calibri" pitchFamily="34" charset="0"/>
              <a:cs typeface="+mn-cs"/>
            </a:endParaRPr>
          </a:p>
          <a:p>
            <a:pPr marL="342900" indent="-342900" fontAlgn="b">
              <a:spcBef>
                <a:spcPct val="20000"/>
              </a:spcBef>
              <a:defRPr/>
            </a:pPr>
            <a:endParaRPr lang="en-US" sz="2000" kern="0">
              <a:solidFill>
                <a:srgbClr val="000000"/>
              </a:solidFill>
              <a:latin typeface="Calibri" pitchFamily="34" charset="0"/>
              <a:cs typeface="+mn-cs"/>
            </a:endParaRPr>
          </a:p>
          <a:p>
            <a:pPr marL="342900" indent="-342900" fontAlgn="b">
              <a:spcBef>
                <a:spcPct val="20000"/>
              </a:spcBef>
              <a:defRPr/>
            </a:pPr>
            <a:endParaRPr lang="en-US" sz="2000" kern="0">
              <a:solidFill>
                <a:srgbClr val="000000"/>
              </a:solidFill>
              <a:latin typeface="Calibri" pitchFamily="34" charset="0"/>
              <a:cs typeface="+mn-cs"/>
            </a:endParaRPr>
          </a:p>
          <a:p>
            <a:pPr marL="342900" indent="-342900" fontAlgn="b">
              <a:spcBef>
                <a:spcPct val="20000"/>
              </a:spcBef>
              <a:defRPr/>
            </a:pPr>
            <a:endParaRPr lang="en-US" sz="2000" kern="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4339" name="Title 5"/>
          <p:cNvSpPr>
            <a:spLocks noGrp="1"/>
          </p:cNvSpPr>
          <p:nvPr>
            <p:ph type="title" idx="4294967295"/>
          </p:nvPr>
        </p:nvSpPr>
        <p:spPr>
          <a:xfrm>
            <a:off x="468313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Feature space description</a:t>
            </a:r>
            <a:endParaRPr lang="he-IL" smtClean="0"/>
          </a:p>
        </p:txBody>
      </p:sp>
      <p:sp>
        <p:nvSpPr>
          <p:cNvPr id="14340" name="Text Box 27"/>
          <p:cNvSpPr txBox="1">
            <a:spLocks noChangeArrowheads="1"/>
          </p:cNvSpPr>
          <p:nvPr/>
        </p:nvSpPr>
        <p:spPr bwMode="auto">
          <a:xfrm>
            <a:off x="304800" y="838200"/>
            <a:ext cx="8686800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dirty="0"/>
          </a:p>
          <a:p>
            <a:pPr eaLnBrk="0" hangingPunct="0"/>
            <a:r>
              <a:rPr lang="en-US" sz="2400" b="1" dirty="0"/>
              <a:t>- Reduce </a:t>
            </a:r>
            <a:r>
              <a:rPr lang="en-US" sz="2400" b="1" dirty="0" smtClean="0"/>
              <a:t>dimension of the collection </a:t>
            </a:r>
            <a:endParaRPr lang="en-US" sz="2400" b="1" dirty="0"/>
          </a:p>
          <a:p>
            <a:pPr eaLnBrk="0" hangingPunct="0">
              <a:buFontTx/>
              <a:buChar char="-"/>
            </a:pPr>
            <a:endParaRPr lang="en-US" sz="2400" dirty="0"/>
          </a:p>
          <a:p>
            <a:pPr eaLnBrk="0" hangingPunct="0">
              <a:buFontTx/>
              <a:buChar char="-"/>
            </a:pPr>
            <a:endParaRPr lang="en-US" sz="2400" dirty="0"/>
          </a:p>
          <a:p>
            <a:pPr eaLnBrk="0" hangingPunct="0">
              <a:buFontTx/>
              <a:buChar char="-"/>
            </a:pPr>
            <a:endParaRPr lang="en-US" sz="2400" dirty="0"/>
          </a:p>
          <a:p>
            <a:pPr eaLnBrk="0" hangingPunct="0">
              <a:buFontTx/>
              <a:buChar char="-"/>
            </a:pPr>
            <a:endParaRPr lang="en-US" sz="2400" dirty="0"/>
          </a:p>
          <a:p>
            <a:pPr eaLnBrk="0" hangingPunct="0">
              <a:buFontTx/>
              <a:buChar char="-"/>
            </a:pPr>
            <a:endParaRPr lang="en-US" sz="2400" dirty="0"/>
          </a:p>
          <a:p>
            <a:pPr eaLnBrk="0" hangingPunct="0">
              <a:buFontTx/>
              <a:buChar char="-"/>
            </a:pPr>
            <a:endParaRPr lang="en-US" sz="2400" dirty="0"/>
          </a:p>
          <a:p>
            <a:pPr eaLnBrk="0" hangingPunct="0">
              <a:buFontTx/>
              <a:buChar char="-"/>
            </a:pPr>
            <a:endParaRPr lang="en-US" sz="2400" dirty="0"/>
          </a:p>
          <a:p>
            <a:pPr eaLnBrk="0" hangingPunct="0">
              <a:buFontTx/>
              <a:buChar char="-"/>
            </a:pPr>
            <a:endParaRPr lang="en-US" sz="2400" dirty="0"/>
          </a:p>
          <a:p>
            <a:pPr eaLnBrk="0" hangingPunct="0">
              <a:buFontTx/>
              <a:buChar char="-"/>
            </a:pPr>
            <a:r>
              <a:rPr lang="en-US" sz="2400" b="1" dirty="0"/>
              <a:t>Add position (</a:t>
            </a:r>
            <a:r>
              <a:rPr lang="en-US" sz="2400" b="1" dirty="0" err="1"/>
              <a:t>x,y</a:t>
            </a:r>
            <a:r>
              <a:rPr lang="en-US" sz="2400" b="1" dirty="0"/>
              <a:t>) to the features, position weight is important</a:t>
            </a:r>
          </a:p>
          <a:p>
            <a:pPr eaLnBrk="0" hangingPunct="0">
              <a:buFontTx/>
              <a:buChar char="-"/>
            </a:pPr>
            <a:endParaRPr lang="en-US" sz="2400" b="1" dirty="0"/>
          </a:p>
          <a:p>
            <a:pPr eaLnBrk="0" hangingPunct="0">
              <a:buFontTx/>
              <a:buChar char="-"/>
            </a:pPr>
            <a:r>
              <a:rPr lang="en-US" sz="2400" b="1" dirty="0"/>
              <a:t>8 dimensional feature vector</a:t>
            </a:r>
          </a:p>
          <a:p>
            <a:pPr eaLnBrk="0" hangingPunct="0">
              <a:buFontTx/>
              <a:buChar char="-"/>
            </a:pPr>
            <a:endParaRPr lang="en-US" sz="2400" dirty="0"/>
          </a:p>
          <a:p>
            <a:pPr eaLnBrk="0" hangingPunct="0"/>
            <a:endParaRPr lang="en-US" sz="2400" dirty="0"/>
          </a:p>
        </p:txBody>
      </p:sp>
      <p:sp>
        <p:nvSpPr>
          <p:cNvPr id="1434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rtl="1"/>
            <a:endParaRPr lang="en-US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1676400" y="1905000"/>
            <a:ext cx="1600200" cy="1447800"/>
          </a:xfrm>
          <a:prstGeom prst="rect">
            <a:avLst/>
          </a:prstGeom>
          <a:solidFill>
            <a:schemeClr val="tx1"/>
          </a:solidFill>
          <a:ln w="12700" algn="ctr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en-US"/>
          </a:p>
        </p:txBody>
      </p:sp>
      <p:sp>
        <p:nvSpPr>
          <p:cNvPr id="14343" name="TextBox 7"/>
          <p:cNvSpPr txBox="1">
            <a:spLocks noChangeArrowheads="1"/>
          </p:cNvSpPr>
          <p:nvPr/>
        </p:nvSpPr>
        <p:spPr bwMode="auto">
          <a:xfrm>
            <a:off x="1676400" y="2449513"/>
            <a:ext cx="1600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en-US">
                <a:solidFill>
                  <a:srgbClr val="1C1C1C"/>
                </a:solidFill>
              </a:rPr>
              <a:t>9x9 pixels</a:t>
            </a:r>
          </a:p>
        </p:txBody>
      </p:sp>
      <p:sp>
        <p:nvSpPr>
          <p:cNvPr id="14344" name="Right Arrow 8"/>
          <p:cNvSpPr>
            <a:spLocks noChangeArrowheads="1"/>
          </p:cNvSpPr>
          <p:nvPr/>
        </p:nvSpPr>
        <p:spPr bwMode="auto">
          <a:xfrm>
            <a:off x="3265488" y="2362200"/>
            <a:ext cx="15240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525" algn="ctr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algn="ctr" rtl="1"/>
            <a:r>
              <a:rPr lang="en-US" sz="1200">
                <a:solidFill>
                  <a:srgbClr val="1C1C1C"/>
                </a:solidFill>
              </a:rPr>
              <a:t>PCA</a:t>
            </a:r>
          </a:p>
        </p:txBody>
      </p:sp>
      <p:sp>
        <p:nvSpPr>
          <p:cNvPr id="14345" name="Rectangle 10"/>
          <p:cNvSpPr>
            <a:spLocks noChangeArrowheads="1"/>
          </p:cNvSpPr>
          <p:nvPr/>
        </p:nvSpPr>
        <p:spPr bwMode="auto">
          <a:xfrm>
            <a:off x="4786313" y="2387600"/>
            <a:ext cx="1766887" cy="381000"/>
          </a:xfrm>
          <a:prstGeom prst="rect">
            <a:avLst/>
          </a:prstGeom>
          <a:solidFill>
            <a:schemeClr val="tx1"/>
          </a:solidFill>
          <a:ln w="12700" algn="ctr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1C1C1C"/>
                </a:solidFill>
              </a:rPr>
              <a:t>6 coefficients</a:t>
            </a:r>
          </a:p>
        </p:txBody>
      </p:sp>
      <p:sp>
        <p:nvSpPr>
          <p:cNvPr id="14346" name="AutoShape 4"/>
          <p:cNvSpPr>
            <a:spLocks noChangeAspect="1" noChangeArrowheads="1" noTextEdit="1"/>
          </p:cNvSpPr>
          <p:nvPr/>
        </p:nvSpPr>
        <p:spPr bwMode="auto">
          <a:xfrm>
            <a:off x="6705600" y="1905000"/>
            <a:ext cx="1098550" cy="1447800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1C1C1C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rtl="1"/>
            <a:endParaRPr lang="en-US"/>
          </a:p>
        </p:txBody>
      </p:sp>
      <p:pic>
        <p:nvPicPr>
          <p:cNvPr id="14348" name="Picture 8"/>
          <p:cNvPicPr>
            <a:picLocks noChangeAspect="1" noChangeArrowheads="1"/>
          </p:cNvPicPr>
          <p:nvPr/>
        </p:nvPicPr>
        <p:blipFill>
          <a:blip r:embed="rId3" cstate="print">
            <a:lum contrast="60000"/>
          </a:blip>
          <a:srcRect l="40630" t="33746" r="48204" b="44746"/>
          <a:stretch>
            <a:fillRect/>
          </a:stretch>
        </p:blipFill>
        <p:spPr bwMode="auto">
          <a:xfrm>
            <a:off x="6732588" y="1924050"/>
            <a:ext cx="91916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812800"/>
            <a:ext cx="9144000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">
              <a:spcBef>
                <a:spcPct val="20000"/>
              </a:spcBef>
              <a:defRPr/>
            </a:pPr>
            <a:endParaRPr lang="en-US" sz="2000" kern="0">
              <a:solidFill>
                <a:srgbClr val="000000"/>
              </a:solidFill>
              <a:latin typeface="Calibri" pitchFamily="34" charset="0"/>
              <a:cs typeface="+mn-cs"/>
            </a:endParaRPr>
          </a:p>
          <a:p>
            <a:pPr marL="342900" indent="-342900" fontAlgn="b">
              <a:spcBef>
                <a:spcPct val="20000"/>
              </a:spcBef>
              <a:defRPr/>
            </a:pPr>
            <a:endParaRPr lang="en-US" sz="2000" kern="0">
              <a:solidFill>
                <a:srgbClr val="000000"/>
              </a:solidFill>
              <a:latin typeface="Calibri" pitchFamily="34" charset="0"/>
              <a:cs typeface="+mn-cs"/>
            </a:endParaRPr>
          </a:p>
          <a:p>
            <a:pPr marL="342900" indent="-342900" fontAlgn="b">
              <a:spcBef>
                <a:spcPct val="20000"/>
              </a:spcBef>
              <a:defRPr/>
            </a:pPr>
            <a:endParaRPr lang="en-US" sz="2000" kern="0">
              <a:solidFill>
                <a:srgbClr val="000000"/>
              </a:solidFill>
              <a:latin typeface="Calibri" pitchFamily="34" charset="0"/>
              <a:cs typeface="+mn-cs"/>
            </a:endParaRPr>
          </a:p>
          <a:p>
            <a:pPr marL="342900" indent="-342900" fontAlgn="b">
              <a:spcBef>
                <a:spcPct val="20000"/>
              </a:spcBef>
              <a:defRPr/>
            </a:pPr>
            <a:endParaRPr lang="en-US" sz="2000" kern="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5363" name="Title 5"/>
          <p:cNvSpPr>
            <a:spLocks noGrp="1"/>
          </p:cNvSpPr>
          <p:nvPr>
            <p:ph type="title" idx="4294967295"/>
          </p:nvPr>
        </p:nvSpPr>
        <p:spPr>
          <a:xfrm>
            <a:off x="468313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Build dictionary</a:t>
            </a:r>
            <a:endParaRPr lang="he-IL" smtClean="0"/>
          </a:p>
        </p:txBody>
      </p:sp>
      <p:pic>
        <p:nvPicPr>
          <p:cNvPr id="15364" name="Picture 14"/>
          <p:cNvPicPr>
            <a:picLocks noChangeAspect="1" noChangeArrowheads="1"/>
          </p:cNvPicPr>
          <p:nvPr/>
        </p:nvPicPr>
        <p:blipFill>
          <a:blip r:embed="rId3" cstate="print"/>
          <a:srcRect l="1785" t="6416" r="1721"/>
          <a:stretch>
            <a:fillRect/>
          </a:stretch>
        </p:blipFill>
        <p:spPr bwMode="auto">
          <a:xfrm>
            <a:off x="838200" y="2736850"/>
            <a:ext cx="3429000" cy="341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20"/>
          <p:cNvPicPr>
            <a:picLocks noChangeAspect="1" noChangeArrowheads="1"/>
          </p:cNvPicPr>
          <p:nvPr/>
        </p:nvPicPr>
        <p:blipFill>
          <a:blip r:embed="rId4" cstate="print"/>
          <a:srcRect l="9883" t="10541" r="12051" b="10475"/>
          <a:stretch>
            <a:fillRect/>
          </a:stretch>
        </p:blipFill>
        <p:spPr bwMode="auto">
          <a:xfrm>
            <a:off x="4792663" y="2727325"/>
            <a:ext cx="3741737" cy="336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17"/>
          <p:cNvSpPr>
            <a:spLocks noChangeArrowheads="1"/>
          </p:cNvSpPr>
          <p:nvPr/>
        </p:nvSpPr>
        <p:spPr bwMode="auto">
          <a:xfrm>
            <a:off x="838200" y="1219200"/>
            <a:ext cx="6858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Char char="•"/>
            </a:pPr>
            <a:r>
              <a:rPr lang="en-US" sz="2000" b="1"/>
              <a:t> Select k feature vectors as far apart as possible</a:t>
            </a:r>
          </a:p>
          <a:p>
            <a:pPr eaLnBrk="0" hangingPunct="0">
              <a:buFont typeface="Arial" charset="0"/>
              <a:buChar char="•"/>
            </a:pPr>
            <a:endParaRPr lang="en-US" sz="2000" b="1"/>
          </a:p>
          <a:p>
            <a:pPr eaLnBrk="0" hangingPunct="0">
              <a:buFont typeface="Arial" charset="0"/>
              <a:buChar char="•"/>
            </a:pPr>
            <a:r>
              <a:rPr lang="en-US" sz="2000" b="1"/>
              <a:t> Run k-means clustering</a:t>
            </a:r>
          </a:p>
        </p:txBody>
      </p:sp>
      <p:sp>
        <p:nvSpPr>
          <p:cNvPr id="15367" name="Rectangle 18"/>
          <p:cNvSpPr>
            <a:spLocks noChangeArrowheads="1"/>
          </p:cNvSpPr>
          <p:nvPr/>
        </p:nvSpPr>
        <p:spPr bwMode="auto">
          <a:xfrm>
            <a:off x="5257800" y="6324600"/>
            <a:ext cx="3505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 b="1"/>
              <a:t>Cluster centers , with x,y</a:t>
            </a:r>
          </a:p>
        </p:txBody>
      </p:sp>
      <p:sp>
        <p:nvSpPr>
          <p:cNvPr id="15368" name="Rectangle 19"/>
          <p:cNvSpPr>
            <a:spLocks noChangeArrowheads="1"/>
          </p:cNvSpPr>
          <p:nvPr/>
        </p:nvSpPr>
        <p:spPr bwMode="auto">
          <a:xfrm>
            <a:off x="1371600" y="6367463"/>
            <a:ext cx="2667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 b="1"/>
              <a:t>Cluster centers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0" y="838200"/>
            <a:ext cx="9144000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">
              <a:spcBef>
                <a:spcPct val="20000"/>
              </a:spcBef>
              <a:defRPr/>
            </a:pPr>
            <a:endParaRPr lang="en-US" sz="2000" kern="0">
              <a:solidFill>
                <a:srgbClr val="000000"/>
              </a:solidFill>
              <a:latin typeface="Calibri" pitchFamily="34" charset="0"/>
              <a:cs typeface="+mn-cs"/>
            </a:endParaRPr>
          </a:p>
          <a:p>
            <a:pPr marL="342900" indent="-342900" fontAlgn="b">
              <a:spcBef>
                <a:spcPct val="20000"/>
              </a:spcBef>
              <a:defRPr/>
            </a:pPr>
            <a:endParaRPr lang="en-US" sz="2000" kern="0">
              <a:solidFill>
                <a:srgbClr val="000000"/>
              </a:solidFill>
              <a:latin typeface="Calibri" pitchFamily="34" charset="0"/>
              <a:cs typeface="+mn-cs"/>
            </a:endParaRPr>
          </a:p>
          <a:p>
            <a:pPr marL="342900" indent="-342900" fontAlgn="b">
              <a:spcBef>
                <a:spcPct val="20000"/>
              </a:spcBef>
              <a:defRPr/>
            </a:pPr>
            <a:endParaRPr lang="en-US" sz="2000" kern="0">
              <a:solidFill>
                <a:srgbClr val="000000"/>
              </a:solidFill>
              <a:latin typeface="Calibri" pitchFamily="34" charset="0"/>
              <a:cs typeface="+mn-cs"/>
            </a:endParaRPr>
          </a:p>
          <a:p>
            <a:pPr marL="342900" indent="-342900" fontAlgn="b">
              <a:spcBef>
                <a:spcPct val="20000"/>
              </a:spcBef>
              <a:defRPr/>
            </a:pPr>
            <a:endParaRPr lang="en-US" sz="2000" kern="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6387" name="Title 5"/>
          <p:cNvSpPr>
            <a:spLocks noGrp="1"/>
          </p:cNvSpPr>
          <p:nvPr>
            <p:ph type="title" idx="4294967295"/>
          </p:nvPr>
        </p:nvSpPr>
        <p:spPr>
          <a:xfrm>
            <a:off x="468313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Image representation</a:t>
            </a:r>
            <a:endParaRPr lang="he-IL" smtClean="0"/>
          </a:p>
        </p:txBody>
      </p:sp>
      <p:pic>
        <p:nvPicPr>
          <p:cNvPr id="16388" name="Picture 16"/>
          <p:cNvPicPr>
            <a:picLocks noChangeAspect="1" noChangeArrowheads="1"/>
          </p:cNvPicPr>
          <p:nvPr/>
        </p:nvPicPr>
        <p:blipFill>
          <a:blip r:embed="rId3" cstate="print"/>
          <a:srcRect l="2005" t="1492" r="2986" b="2919"/>
          <a:stretch>
            <a:fillRect/>
          </a:stretch>
        </p:blipFill>
        <p:spPr bwMode="auto">
          <a:xfrm>
            <a:off x="1295400" y="1241425"/>
            <a:ext cx="22923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11750" y="1514475"/>
            <a:ext cx="267493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Line 17"/>
          <p:cNvSpPr>
            <a:spLocks noChangeShapeType="1"/>
          </p:cNvSpPr>
          <p:nvPr/>
        </p:nvSpPr>
        <p:spPr bwMode="auto">
          <a:xfrm flipV="1">
            <a:off x="3384550" y="2322513"/>
            <a:ext cx="1871663" cy="43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6391" name="Line 18"/>
          <p:cNvSpPr>
            <a:spLocks noChangeShapeType="1"/>
          </p:cNvSpPr>
          <p:nvPr/>
        </p:nvSpPr>
        <p:spPr bwMode="auto">
          <a:xfrm>
            <a:off x="3095625" y="3330575"/>
            <a:ext cx="3240088" cy="5048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6392" name="Line 19"/>
          <p:cNvSpPr>
            <a:spLocks noChangeShapeType="1"/>
          </p:cNvSpPr>
          <p:nvPr/>
        </p:nvSpPr>
        <p:spPr bwMode="auto">
          <a:xfrm flipV="1">
            <a:off x="2951163" y="2322513"/>
            <a:ext cx="3168650" cy="16557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6393" name="Line 20"/>
          <p:cNvSpPr>
            <a:spLocks noChangeShapeType="1"/>
          </p:cNvSpPr>
          <p:nvPr/>
        </p:nvSpPr>
        <p:spPr bwMode="auto">
          <a:xfrm flipV="1">
            <a:off x="2016125" y="3114675"/>
            <a:ext cx="4248150" cy="863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6394" name="Line 21"/>
          <p:cNvSpPr>
            <a:spLocks noChangeShapeType="1"/>
          </p:cNvSpPr>
          <p:nvPr/>
        </p:nvSpPr>
        <p:spPr bwMode="auto">
          <a:xfrm>
            <a:off x="2519363" y="3330575"/>
            <a:ext cx="4321175" cy="5048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6395" name="Line 23"/>
          <p:cNvSpPr>
            <a:spLocks noChangeShapeType="1"/>
          </p:cNvSpPr>
          <p:nvPr/>
        </p:nvSpPr>
        <p:spPr bwMode="auto">
          <a:xfrm>
            <a:off x="2376488" y="2754313"/>
            <a:ext cx="2879725" cy="714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6396" name="Line 24"/>
          <p:cNvSpPr>
            <a:spLocks noChangeShapeType="1"/>
          </p:cNvSpPr>
          <p:nvPr/>
        </p:nvSpPr>
        <p:spPr bwMode="auto">
          <a:xfrm flipV="1">
            <a:off x="2232025" y="3330575"/>
            <a:ext cx="3024188" cy="3603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6397" name="Line 25"/>
          <p:cNvSpPr>
            <a:spLocks noChangeShapeType="1"/>
          </p:cNvSpPr>
          <p:nvPr/>
        </p:nvSpPr>
        <p:spPr bwMode="auto">
          <a:xfrm flipV="1">
            <a:off x="2016125" y="1817688"/>
            <a:ext cx="4608513" cy="8651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6398" name="Text Box 27"/>
          <p:cNvSpPr txBox="1">
            <a:spLocks noChangeArrowheads="1"/>
          </p:cNvSpPr>
          <p:nvPr/>
        </p:nvSpPr>
        <p:spPr bwMode="auto">
          <a:xfrm>
            <a:off x="304800" y="780144"/>
            <a:ext cx="8686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en-US" sz="2400" b="1" dirty="0"/>
              <a:t>Scan image – translate patches to </a:t>
            </a:r>
            <a:r>
              <a:rPr lang="en-US" sz="2400" b="1" dirty="0" smtClean="0"/>
              <a:t>words histogram</a:t>
            </a:r>
            <a:endParaRPr lang="en-US" sz="2400" b="1" dirty="0"/>
          </a:p>
        </p:txBody>
      </p:sp>
      <p:sp>
        <p:nvSpPr>
          <p:cNvPr id="16399" name="Rectangle 33"/>
          <p:cNvSpPr>
            <a:spLocks noChangeArrowheads="1"/>
          </p:cNvSpPr>
          <p:nvPr/>
        </p:nvSpPr>
        <p:spPr bwMode="auto">
          <a:xfrm>
            <a:off x="1903568" y="4433579"/>
            <a:ext cx="9172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/>
              <a:t>Image</a:t>
            </a:r>
            <a:endParaRPr lang="he-IL" sz="1400" dirty="0"/>
          </a:p>
        </p:txBody>
      </p:sp>
      <p:sp>
        <p:nvSpPr>
          <p:cNvPr id="16400" name="Rectangle 32"/>
          <p:cNvSpPr>
            <a:spLocks noChangeArrowheads="1"/>
          </p:cNvSpPr>
          <p:nvPr/>
        </p:nvSpPr>
        <p:spPr bwMode="auto">
          <a:xfrm>
            <a:off x="5780088" y="4293879"/>
            <a:ext cx="1485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Dictionary</a:t>
            </a:r>
            <a:endParaRPr lang="he-IL"/>
          </a:p>
        </p:txBody>
      </p:sp>
      <p:grpSp>
        <p:nvGrpSpPr>
          <p:cNvPr id="19" name="Group 42"/>
          <p:cNvGrpSpPr>
            <a:grpSpLocks/>
          </p:cNvGrpSpPr>
          <p:nvPr/>
        </p:nvGrpSpPr>
        <p:grpSpPr bwMode="auto">
          <a:xfrm>
            <a:off x="1536959" y="5016929"/>
            <a:ext cx="6462609" cy="1383871"/>
            <a:chOff x="3755" y="2843"/>
            <a:chExt cx="659" cy="471"/>
          </a:xfrm>
        </p:grpSpPr>
        <p:sp>
          <p:nvSpPr>
            <p:cNvPr id="20" name="Rectangle 8"/>
            <p:cNvSpPr>
              <a:spLocks noChangeArrowheads="1"/>
            </p:cNvSpPr>
            <p:nvPr/>
          </p:nvSpPr>
          <p:spPr bwMode="auto">
            <a:xfrm>
              <a:off x="3810" y="2874"/>
              <a:ext cx="563" cy="29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rtl="1"/>
              <a:endParaRPr lang="en-US" sz="1400"/>
            </a:p>
          </p:txBody>
        </p:sp>
        <p:sp>
          <p:nvSpPr>
            <p:cNvPr id="21" name="Rectangle 9"/>
            <p:cNvSpPr>
              <a:spLocks noChangeArrowheads="1"/>
            </p:cNvSpPr>
            <p:nvPr/>
          </p:nvSpPr>
          <p:spPr bwMode="auto">
            <a:xfrm>
              <a:off x="3810" y="2874"/>
              <a:ext cx="563" cy="295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r" rtl="1"/>
              <a:endParaRPr lang="en-US" sz="1400"/>
            </a:p>
          </p:txBody>
        </p:sp>
        <p:sp>
          <p:nvSpPr>
            <p:cNvPr id="22" name="Line 10"/>
            <p:cNvSpPr>
              <a:spLocks noChangeShapeType="1"/>
            </p:cNvSpPr>
            <p:nvPr/>
          </p:nvSpPr>
          <p:spPr bwMode="auto">
            <a:xfrm>
              <a:off x="3810" y="2874"/>
              <a:ext cx="56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23" name="Line 11"/>
            <p:cNvSpPr>
              <a:spLocks noChangeShapeType="1"/>
            </p:cNvSpPr>
            <p:nvPr/>
          </p:nvSpPr>
          <p:spPr bwMode="auto">
            <a:xfrm>
              <a:off x="3810" y="3169"/>
              <a:ext cx="56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24" name="Line 12"/>
            <p:cNvSpPr>
              <a:spLocks noChangeShapeType="1"/>
            </p:cNvSpPr>
            <p:nvPr/>
          </p:nvSpPr>
          <p:spPr bwMode="auto">
            <a:xfrm flipV="1">
              <a:off x="4373" y="2874"/>
              <a:ext cx="0" cy="2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25" name="Line 13"/>
            <p:cNvSpPr>
              <a:spLocks noChangeShapeType="1"/>
            </p:cNvSpPr>
            <p:nvPr/>
          </p:nvSpPr>
          <p:spPr bwMode="auto">
            <a:xfrm flipV="1">
              <a:off x="3810" y="2874"/>
              <a:ext cx="1" cy="2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26" name="Line 14"/>
            <p:cNvSpPr>
              <a:spLocks noChangeShapeType="1"/>
            </p:cNvSpPr>
            <p:nvPr/>
          </p:nvSpPr>
          <p:spPr bwMode="auto">
            <a:xfrm>
              <a:off x="3810" y="3169"/>
              <a:ext cx="56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27" name="Line 15"/>
            <p:cNvSpPr>
              <a:spLocks noChangeShapeType="1"/>
            </p:cNvSpPr>
            <p:nvPr/>
          </p:nvSpPr>
          <p:spPr bwMode="auto">
            <a:xfrm flipV="1">
              <a:off x="3810" y="2874"/>
              <a:ext cx="1" cy="2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28" name="Line 16"/>
            <p:cNvSpPr>
              <a:spLocks noChangeShapeType="1"/>
            </p:cNvSpPr>
            <p:nvPr/>
          </p:nvSpPr>
          <p:spPr bwMode="auto">
            <a:xfrm flipV="1">
              <a:off x="3810" y="3162"/>
              <a:ext cx="1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29" name="Line 17"/>
            <p:cNvSpPr>
              <a:spLocks noChangeShapeType="1"/>
            </p:cNvSpPr>
            <p:nvPr/>
          </p:nvSpPr>
          <p:spPr bwMode="auto">
            <a:xfrm>
              <a:off x="3810" y="2874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0" name="Rectangle 18"/>
            <p:cNvSpPr>
              <a:spLocks noChangeArrowheads="1"/>
            </p:cNvSpPr>
            <p:nvPr/>
          </p:nvSpPr>
          <p:spPr bwMode="auto">
            <a:xfrm>
              <a:off x="3815" y="3181"/>
              <a:ext cx="10" cy="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400" dirty="0">
                  <a:latin typeface="Helvetica" pitchFamily="34" charset="0"/>
                </a:rPr>
                <a:t>0</a:t>
              </a:r>
              <a:endParaRPr lang="en-US" sz="1400" dirty="0"/>
            </a:p>
          </p:txBody>
        </p:sp>
        <p:sp>
          <p:nvSpPr>
            <p:cNvPr id="31" name="Line 19"/>
            <p:cNvSpPr>
              <a:spLocks noChangeShapeType="1"/>
            </p:cNvSpPr>
            <p:nvPr/>
          </p:nvSpPr>
          <p:spPr bwMode="auto">
            <a:xfrm flipV="1">
              <a:off x="4090" y="3162"/>
              <a:ext cx="0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2" name="Line 20"/>
            <p:cNvSpPr>
              <a:spLocks noChangeShapeType="1"/>
            </p:cNvSpPr>
            <p:nvPr/>
          </p:nvSpPr>
          <p:spPr bwMode="auto">
            <a:xfrm>
              <a:off x="4090" y="2874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3" name="Rectangle 21"/>
            <p:cNvSpPr>
              <a:spLocks noChangeArrowheads="1"/>
            </p:cNvSpPr>
            <p:nvPr/>
          </p:nvSpPr>
          <p:spPr bwMode="auto">
            <a:xfrm>
              <a:off x="4111" y="3181"/>
              <a:ext cx="20" cy="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400" dirty="0" smtClean="0">
                  <a:latin typeface="Helvetica" pitchFamily="34" charset="0"/>
                </a:rPr>
                <a:t>50</a:t>
              </a:r>
              <a:endParaRPr lang="en-US" sz="1400" dirty="0"/>
            </a:p>
          </p:txBody>
        </p:sp>
        <p:sp>
          <p:nvSpPr>
            <p:cNvPr id="34" name="Line 22"/>
            <p:cNvSpPr>
              <a:spLocks noChangeShapeType="1"/>
            </p:cNvSpPr>
            <p:nvPr/>
          </p:nvSpPr>
          <p:spPr bwMode="auto">
            <a:xfrm flipV="1">
              <a:off x="4373" y="3162"/>
              <a:ext cx="0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5" name="Line 23"/>
            <p:cNvSpPr>
              <a:spLocks noChangeShapeType="1"/>
            </p:cNvSpPr>
            <p:nvPr/>
          </p:nvSpPr>
          <p:spPr bwMode="auto">
            <a:xfrm>
              <a:off x="4373" y="2874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6" name="Rectangle 24"/>
            <p:cNvSpPr>
              <a:spLocks noChangeArrowheads="1"/>
            </p:cNvSpPr>
            <p:nvPr/>
          </p:nvSpPr>
          <p:spPr bwMode="auto">
            <a:xfrm>
              <a:off x="4384" y="3181"/>
              <a:ext cx="30" cy="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400" dirty="0" smtClean="0">
                  <a:latin typeface="Helvetica" pitchFamily="34" charset="0"/>
                </a:rPr>
                <a:t>100</a:t>
              </a:r>
              <a:endParaRPr lang="en-US" sz="1400" dirty="0"/>
            </a:p>
          </p:txBody>
        </p:sp>
        <p:sp>
          <p:nvSpPr>
            <p:cNvPr id="37" name="Line 25"/>
            <p:cNvSpPr>
              <a:spLocks noChangeShapeType="1"/>
            </p:cNvSpPr>
            <p:nvPr/>
          </p:nvSpPr>
          <p:spPr bwMode="auto">
            <a:xfrm>
              <a:off x="3810" y="3169"/>
              <a:ext cx="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8" name="Line 26"/>
            <p:cNvSpPr>
              <a:spLocks noChangeShapeType="1"/>
            </p:cNvSpPr>
            <p:nvPr/>
          </p:nvSpPr>
          <p:spPr bwMode="auto">
            <a:xfrm flipH="1">
              <a:off x="4365" y="3169"/>
              <a:ext cx="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9" name="Rectangle 27"/>
            <p:cNvSpPr>
              <a:spLocks noChangeArrowheads="1"/>
            </p:cNvSpPr>
            <p:nvPr/>
          </p:nvSpPr>
          <p:spPr bwMode="auto">
            <a:xfrm>
              <a:off x="3784" y="3138"/>
              <a:ext cx="10" cy="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400" dirty="0">
                  <a:latin typeface="Helvetica" pitchFamily="34" charset="0"/>
                </a:rPr>
                <a:t>0</a:t>
              </a:r>
              <a:endParaRPr lang="en-US" sz="1400" dirty="0"/>
            </a:p>
          </p:txBody>
        </p:sp>
        <p:sp>
          <p:nvSpPr>
            <p:cNvPr id="40" name="Line 28"/>
            <p:cNvSpPr>
              <a:spLocks noChangeShapeType="1"/>
            </p:cNvSpPr>
            <p:nvPr/>
          </p:nvSpPr>
          <p:spPr bwMode="auto">
            <a:xfrm>
              <a:off x="3810" y="3020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41" name="Line 29"/>
            <p:cNvSpPr>
              <a:spLocks noChangeShapeType="1"/>
            </p:cNvSpPr>
            <p:nvPr/>
          </p:nvSpPr>
          <p:spPr bwMode="auto">
            <a:xfrm flipH="1">
              <a:off x="4365" y="3020"/>
              <a:ext cx="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42" name="Rectangle 30"/>
            <p:cNvSpPr>
              <a:spLocks noChangeArrowheads="1"/>
            </p:cNvSpPr>
            <p:nvPr/>
          </p:nvSpPr>
          <p:spPr bwMode="auto">
            <a:xfrm>
              <a:off x="3755" y="2988"/>
              <a:ext cx="35" cy="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400" dirty="0">
                  <a:latin typeface="Helvetica" pitchFamily="34" charset="0"/>
                </a:rPr>
                <a:t>0.02</a:t>
              </a:r>
              <a:endParaRPr lang="en-US" sz="1400" dirty="0"/>
            </a:p>
          </p:txBody>
        </p:sp>
        <p:sp>
          <p:nvSpPr>
            <p:cNvPr id="43" name="Line 31"/>
            <p:cNvSpPr>
              <a:spLocks noChangeShapeType="1"/>
            </p:cNvSpPr>
            <p:nvPr/>
          </p:nvSpPr>
          <p:spPr bwMode="auto">
            <a:xfrm>
              <a:off x="3810" y="2874"/>
              <a:ext cx="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44" name="Line 32"/>
            <p:cNvSpPr>
              <a:spLocks noChangeShapeType="1"/>
            </p:cNvSpPr>
            <p:nvPr/>
          </p:nvSpPr>
          <p:spPr bwMode="auto">
            <a:xfrm flipH="1">
              <a:off x="4365" y="2874"/>
              <a:ext cx="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45" name="Rectangle 33"/>
            <p:cNvSpPr>
              <a:spLocks noChangeArrowheads="1"/>
            </p:cNvSpPr>
            <p:nvPr/>
          </p:nvSpPr>
          <p:spPr bwMode="auto">
            <a:xfrm>
              <a:off x="3755" y="2843"/>
              <a:ext cx="35" cy="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400" dirty="0">
                  <a:latin typeface="Helvetica" pitchFamily="34" charset="0"/>
                </a:rPr>
                <a:t>0.04</a:t>
              </a:r>
              <a:endParaRPr lang="en-US" sz="1400" dirty="0"/>
            </a:p>
          </p:txBody>
        </p:sp>
        <p:sp>
          <p:nvSpPr>
            <p:cNvPr id="46" name="Line 34"/>
            <p:cNvSpPr>
              <a:spLocks noChangeShapeType="1"/>
            </p:cNvSpPr>
            <p:nvPr/>
          </p:nvSpPr>
          <p:spPr bwMode="auto">
            <a:xfrm>
              <a:off x="3810" y="2874"/>
              <a:ext cx="56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47" name="Line 35"/>
            <p:cNvSpPr>
              <a:spLocks noChangeShapeType="1"/>
            </p:cNvSpPr>
            <p:nvPr/>
          </p:nvSpPr>
          <p:spPr bwMode="auto">
            <a:xfrm>
              <a:off x="3810" y="3169"/>
              <a:ext cx="56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48" name="Line 36"/>
            <p:cNvSpPr>
              <a:spLocks noChangeShapeType="1"/>
            </p:cNvSpPr>
            <p:nvPr/>
          </p:nvSpPr>
          <p:spPr bwMode="auto">
            <a:xfrm flipV="1">
              <a:off x="4373" y="2874"/>
              <a:ext cx="0" cy="2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49" name="Line 37"/>
            <p:cNvSpPr>
              <a:spLocks noChangeShapeType="1"/>
            </p:cNvSpPr>
            <p:nvPr/>
          </p:nvSpPr>
          <p:spPr bwMode="auto">
            <a:xfrm flipV="1">
              <a:off x="3810" y="2874"/>
              <a:ext cx="1" cy="2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50" name="Freeform 38"/>
            <p:cNvSpPr>
              <a:spLocks/>
            </p:cNvSpPr>
            <p:nvPr/>
          </p:nvSpPr>
          <p:spPr bwMode="auto">
            <a:xfrm>
              <a:off x="3810" y="2914"/>
              <a:ext cx="362" cy="255"/>
            </a:xfrm>
            <a:custGeom>
              <a:avLst/>
              <a:gdLst>
                <a:gd name="T0" fmla="*/ 0 w 904"/>
                <a:gd name="T1" fmla="*/ 0 h 639"/>
                <a:gd name="T2" fmla="*/ 0 w 904"/>
                <a:gd name="T3" fmla="*/ 0 h 639"/>
                <a:gd name="T4" fmla="*/ 0 w 904"/>
                <a:gd name="T5" fmla="*/ 0 h 639"/>
                <a:gd name="T6" fmla="*/ 0 w 904"/>
                <a:gd name="T7" fmla="*/ 0 h 639"/>
                <a:gd name="T8" fmla="*/ 0 w 904"/>
                <a:gd name="T9" fmla="*/ 0 h 639"/>
                <a:gd name="T10" fmla="*/ 0 w 904"/>
                <a:gd name="T11" fmla="*/ 0 h 639"/>
                <a:gd name="T12" fmla="*/ 0 w 904"/>
                <a:gd name="T13" fmla="*/ 0 h 639"/>
                <a:gd name="T14" fmla="*/ 0 w 904"/>
                <a:gd name="T15" fmla="*/ 0 h 639"/>
                <a:gd name="T16" fmla="*/ 0 w 904"/>
                <a:gd name="T17" fmla="*/ 0 h 639"/>
                <a:gd name="T18" fmla="*/ 0 w 904"/>
                <a:gd name="T19" fmla="*/ 0 h 639"/>
                <a:gd name="T20" fmla="*/ 0 w 904"/>
                <a:gd name="T21" fmla="*/ 0 h 639"/>
                <a:gd name="T22" fmla="*/ 0 w 904"/>
                <a:gd name="T23" fmla="*/ 0 h 639"/>
                <a:gd name="T24" fmla="*/ 0 w 904"/>
                <a:gd name="T25" fmla="*/ 0 h 639"/>
                <a:gd name="T26" fmla="*/ 0 w 904"/>
                <a:gd name="T27" fmla="*/ 0 h 639"/>
                <a:gd name="T28" fmla="*/ 0 w 904"/>
                <a:gd name="T29" fmla="*/ 0 h 639"/>
                <a:gd name="T30" fmla="*/ 0 w 904"/>
                <a:gd name="T31" fmla="*/ 0 h 639"/>
                <a:gd name="T32" fmla="*/ 0 w 904"/>
                <a:gd name="T33" fmla="*/ 0 h 639"/>
                <a:gd name="T34" fmla="*/ 0 w 904"/>
                <a:gd name="T35" fmla="*/ 0 h 639"/>
                <a:gd name="T36" fmla="*/ 0 w 904"/>
                <a:gd name="T37" fmla="*/ 0 h 639"/>
                <a:gd name="T38" fmla="*/ 0 w 904"/>
                <a:gd name="T39" fmla="*/ 0 h 639"/>
                <a:gd name="T40" fmla="*/ 0 w 904"/>
                <a:gd name="T41" fmla="*/ 0 h 639"/>
                <a:gd name="T42" fmla="*/ 0 w 904"/>
                <a:gd name="T43" fmla="*/ 0 h 639"/>
                <a:gd name="T44" fmla="*/ 0 w 904"/>
                <a:gd name="T45" fmla="*/ 0 h 639"/>
                <a:gd name="T46" fmla="*/ 0 w 904"/>
                <a:gd name="T47" fmla="*/ 0 h 639"/>
                <a:gd name="T48" fmla="*/ 0 w 904"/>
                <a:gd name="T49" fmla="*/ 0 h 639"/>
                <a:gd name="T50" fmla="*/ 0 w 904"/>
                <a:gd name="T51" fmla="*/ 0 h 639"/>
                <a:gd name="T52" fmla="*/ 0 w 904"/>
                <a:gd name="T53" fmla="*/ 0 h 639"/>
                <a:gd name="T54" fmla="*/ 0 w 904"/>
                <a:gd name="T55" fmla="*/ 0 h 639"/>
                <a:gd name="T56" fmla="*/ 0 w 904"/>
                <a:gd name="T57" fmla="*/ 0 h 639"/>
                <a:gd name="T58" fmla="*/ 0 w 904"/>
                <a:gd name="T59" fmla="*/ 0 h 639"/>
                <a:gd name="T60" fmla="*/ 0 w 904"/>
                <a:gd name="T61" fmla="*/ 0 h 639"/>
                <a:gd name="T62" fmla="*/ 0 w 904"/>
                <a:gd name="T63" fmla="*/ 0 h 639"/>
                <a:gd name="T64" fmla="*/ 0 w 904"/>
                <a:gd name="T65" fmla="*/ 0 h 639"/>
                <a:gd name="T66" fmla="*/ 0 w 904"/>
                <a:gd name="T67" fmla="*/ 0 h 639"/>
                <a:gd name="T68" fmla="*/ 0 w 904"/>
                <a:gd name="T69" fmla="*/ 0 h 639"/>
                <a:gd name="T70" fmla="*/ 0 w 904"/>
                <a:gd name="T71" fmla="*/ 0 h 639"/>
                <a:gd name="T72" fmla="*/ 0 w 904"/>
                <a:gd name="T73" fmla="*/ 0 h 639"/>
                <a:gd name="T74" fmla="*/ 0 w 904"/>
                <a:gd name="T75" fmla="*/ 0 h 639"/>
                <a:gd name="T76" fmla="*/ 0 w 904"/>
                <a:gd name="T77" fmla="*/ 0 h 639"/>
                <a:gd name="T78" fmla="*/ 0 w 904"/>
                <a:gd name="T79" fmla="*/ 0 h 639"/>
                <a:gd name="T80" fmla="*/ 0 w 904"/>
                <a:gd name="T81" fmla="*/ 0 h 639"/>
                <a:gd name="T82" fmla="*/ 0 w 904"/>
                <a:gd name="T83" fmla="*/ 0 h 6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04"/>
                <a:gd name="T127" fmla="*/ 0 h 639"/>
                <a:gd name="T128" fmla="*/ 904 w 904"/>
                <a:gd name="T129" fmla="*/ 639 h 63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04" h="639">
                  <a:moveTo>
                    <a:pt x="0" y="158"/>
                  </a:moveTo>
                  <a:lnTo>
                    <a:pt x="10" y="246"/>
                  </a:lnTo>
                  <a:lnTo>
                    <a:pt x="19" y="354"/>
                  </a:lnTo>
                  <a:lnTo>
                    <a:pt x="19" y="197"/>
                  </a:lnTo>
                  <a:lnTo>
                    <a:pt x="29" y="0"/>
                  </a:lnTo>
                  <a:lnTo>
                    <a:pt x="39" y="551"/>
                  </a:lnTo>
                  <a:lnTo>
                    <a:pt x="49" y="512"/>
                  </a:lnTo>
                  <a:lnTo>
                    <a:pt x="49" y="187"/>
                  </a:lnTo>
                  <a:lnTo>
                    <a:pt x="59" y="462"/>
                  </a:lnTo>
                  <a:lnTo>
                    <a:pt x="69" y="403"/>
                  </a:lnTo>
                  <a:lnTo>
                    <a:pt x="69" y="443"/>
                  </a:lnTo>
                  <a:lnTo>
                    <a:pt x="78" y="541"/>
                  </a:lnTo>
                  <a:lnTo>
                    <a:pt x="88" y="541"/>
                  </a:lnTo>
                  <a:lnTo>
                    <a:pt x="98" y="413"/>
                  </a:lnTo>
                  <a:lnTo>
                    <a:pt x="98" y="590"/>
                  </a:lnTo>
                  <a:lnTo>
                    <a:pt x="108" y="561"/>
                  </a:lnTo>
                  <a:lnTo>
                    <a:pt x="118" y="620"/>
                  </a:lnTo>
                  <a:lnTo>
                    <a:pt x="118" y="531"/>
                  </a:lnTo>
                  <a:lnTo>
                    <a:pt x="128" y="630"/>
                  </a:lnTo>
                  <a:lnTo>
                    <a:pt x="137" y="423"/>
                  </a:lnTo>
                  <a:lnTo>
                    <a:pt x="147" y="413"/>
                  </a:lnTo>
                  <a:lnTo>
                    <a:pt x="147" y="600"/>
                  </a:lnTo>
                  <a:lnTo>
                    <a:pt x="157" y="502"/>
                  </a:lnTo>
                  <a:lnTo>
                    <a:pt x="167" y="295"/>
                  </a:lnTo>
                  <a:lnTo>
                    <a:pt x="167" y="580"/>
                  </a:lnTo>
                  <a:lnTo>
                    <a:pt x="177" y="364"/>
                  </a:lnTo>
                  <a:lnTo>
                    <a:pt x="187" y="413"/>
                  </a:lnTo>
                  <a:lnTo>
                    <a:pt x="196" y="423"/>
                  </a:lnTo>
                  <a:lnTo>
                    <a:pt x="196" y="580"/>
                  </a:lnTo>
                  <a:lnTo>
                    <a:pt x="206" y="610"/>
                  </a:lnTo>
                  <a:lnTo>
                    <a:pt x="216" y="315"/>
                  </a:lnTo>
                  <a:lnTo>
                    <a:pt x="216" y="571"/>
                  </a:lnTo>
                  <a:lnTo>
                    <a:pt x="226" y="462"/>
                  </a:lnTo>
                  <a:lnTo>
                    <a:pt x="236" y="423"/>
                  </a:lnTo>
                  <a:lnTo>
                    <a:pt x="246" y="580"/>
                  </a:lnTo>
                  <a:lnTo>
                    <a:pt x="246" y="492"/>
                  </a:lnTo>
                  <a:lnTo>
                    <a:pt x="255" y="580"/>
                  </a:lnTo>
                  <a:lnTo>
                    <a:pt x="265" y="630"/>
                  </a:lnTo>
                  <a:lnTo>
                    <a:pt x="265" y="148"/>
                  </a:lnTo>
                  <a:lnTo>
                    <a:pt x="275" y="610"/>
                  </a:lnTo>
                  <a:lnTo>
                    <a:pt x="285" y="630"/>
                  </a:lnTo>
                  <a:lnTo>
                    <a:pt x="295" y="561"/>
                  </a:lnTo>
                  <a:lnTo>
                    <a:pt x="295" y="590"/>
                  </a:lnTo>
                  <a:lnTo>
                    <a:pt x="305" y="502"/>
                  </a:lnTo>
                  <a:lnTo>
                    <a:pt x="314" y="600"/>
                  </a:lnTo>
                  <a:lnTo>
                    <a:pt x="314" y="620"/>
                  </a:lnTo>
                  <a:lnTo>
                    <a:pt x="324" y="610"/>
                  </a:lnTo>
                  <a:lnTo>
                    <a:pt x="334" y="610"/>
                  </a:lnTo>
                  <a:lnTo>
                    <a:pt x="344" y="580"/>
                  </a:lnTo>
                  <a:lnTo>
                    <a:pt x="344" y="590"/>
                  </a:lnTo>
                  <a:lnTo>
                    <a:pt x="354" y="571"/>
                  </a:lnTo>
                  <a:lnTo>
                    <a:pt x="364" y="423"/>
                  </a:lnTo>
                  <a:lnTo>
                    <a:pt x="364" y="462"/>
                  </a:lnTo>
                  <a:lnTo>
                    <a:pt x="373" y="571"/>
                  </a:lnTo>
                  <a:lnTo>
                    <a:pt x="383" y="551"/>
                  </a:lnTo>
                  <a:lnTo>
                    <a:pt x="393" y="521"/>
                  </a:lnTo>
                  <a:lnTo>
                    <a:pt x="393" y="502"/>
                  </a:lnTo>
                  <a:lnTo>
                    <a:pt x="403" y="561"/>
                  </a:lnTo>
                  <a:lnTo>
                    <a:pt x="413" y="590"/>
                  </a:lnTo>
                  <a:lnTo>
                    <a:pt x="413" y="620"/>
                  </a:lnTo>
                  <a:lnTo>
                    <a:pt x="423" y="600"/>
                  </a:lnTo>
                  <a:lnTo>
                    <a:pt x="432" y="600"/>
                  </a:lnTo>
                  <a:lnTo>
                    <a:pt x="442" y="580"/>
                  </a:lnTo>
                  <a:lnTo>
                    <a:pt x="442" y="630"/>
                  </a:lnTo>
                  <a:lnTo>
                    <a:pt x="452" y="610"/>
                  </a:lnTo>
                  <a:lnTo>
                    <a:pt x="462" y="600"/>
                  </a:lnTo>
                  <a:lnTo>
                    <a:pt x="472" y="541"/>
                  </a:lnTo>
                  <a:lnTo>
                    <a:pt x="482" y="541"/>
                  </a:lnTo>
                  <a:lnTo>
                    <a:pt x="491" y="590"/>
                  </a:lnTo>
                  <a:lnTo>
                    <a:pt x="491" y="521"/>
                  </a:lnTo>
                  <a:lnTo>
                    <a:pt x="501" y="413"/>
                  </a:lnTo>
                  <a:lnTo>
                    <a:pt x="511" y="600"/>
                  </a:lnTo>
                  <a:lnTo>
                    <a:pt x="511" y="571"/>
                  </a:lnTo>
                  <a:lnTo>
                    <a:pt x="521" y="512"/>
                  </a:lnTo>
                  <a:lnTo>
                    <a:pt x="531" y="639"/>
                  </a:lnTo>
                  <a:lnTo>
                    <a:pt x="541" y="502"/>
                  </a:lnTo>
                  <a:lnTo>
                    <a:pt x="541" y="551"/>
                  </a:lnTo>
                  <a:lnTo>
                    <a:pt x="550" y="512"/>
                  </a:lnTo>
                  <a:lnTo>
                    <a:pt x="560" y="512"/>
                  </a:lnTo>
                  <a:lnTo>
                    <a:pt x="560" y="561"/>
                  </a:lnTo>
                  <a:lnTo>
                    <a:pt x="570" y="600"/>
                  </a:lnTo>
                  <a:lnTo>
                    <a:pt x="580" y="521"/>
                  </a:lnTo>
                  <a:lnTo>
                    <a:pt x="590" y="639"/>
                  </a:lnTo>
                  <a:lnTo>
                    <a:pt x="590" y="246"/>
                  </a:lnTo>
                  <a:lnTo>
                    <a:pt x="600" y="630"/>
                  </a:lnTo>
                  <a:lnTo>
                    <a:pt x="609" y="384"/>
                  </a:lnTo>
                  <a:lnTo>
                    <a:pt x="609" y="620"/>
                  </a:lnTo>
                  <a:lnTo>
                    <a:pt x="619" y="580"/>
                  </a:lnTo>
                  <a:lnTo>
                    <a:pt x="629" y="630"/>
                  </a:lnTo>
                  <a:lnTo>
                    <a:pt x="639" y="610"/>
                  </a:lnTo>
                  <a:lnTo>
                    <a:pt x="639" y="541"/>
                  </a:lnTo>
                  <a:lnTo>
                    <a:pt x="649" y="630"/>
                  </a:lnTo>
                  <a:lnTo>
                    <a:pt x="658" y="551"/>
                  </a:lnTo>
                  <a:lnTo>
                    <a:pt x="658" y="541"/>
                  </a:lnTo>
                  <a:lnTo>
                    <a:pt x="668" y="462"/>
                  </a:lnTo>
                  <a:lnTo>
                    <a:pt x="678" y="403"/>
                  </a:lnTo>
                  <a:lnTo>
                    <a:pt x="688" y="551"/>
                  </a:lnTo>
                  <a:lnTo>
                    <a:pt x="688" y="610"/>
                  </a:lnTo>
                  <a:lnTo>
                    <a:pt x="698" y="561"/>
                  </a:lnTo>
                  <a:lnTo>
                    <a:pt x="708" y="561"/>
                  </a:lnTo>
                  <a:lnTo>
                    <a:pt x="708" y="639"/>
                  </a:lnTo>
                  <a:lnTo>
                    <a:pt x="717" y="521"/>
                  </a:lnTo>
                  <a:lnTo>
                    <a:pt x="727" y="462"/>
                  </a:lnTo>
                  <a:lnTo>
                    <a:pt x="737" y="512"/>
                  </a:lnTo>
                  <a:lnTo>
                    <a:pt x="737" y="472"/>
                  </a:lnTo>
                  <a:lnTo>
                    <a:pt x="747" y="423"/>
                  </a:lnTo>
                  <a:lnTo>
                    <a:pt x="757" y="610"/>
                  </a:lnTo>
                  <a:lnTo>
                    <a:pt x="757" y="541"/>
                  </a:lnTo>
                  <a:lnTo>
                    <a:pt x="767" y="630"/>
                  </a:lnTo>
                  <a:lnTo>
                    <a:pt x="776" y="580"/>
                  </a:lnTo>
                  <a:lnTo>
                    <a:pt x="786" y="541"/>
                  </a:lnTo>
                  <a:lnTo>
                    <a:pt x="786" y="630"/>
                  </a:lnTo>
                  <a:lnTo>
                    <a:pt x="796" y="620"/>
                  </a:lnTo>
                  <a:lnTo>
                    <a:pt x="806" y="600"/>
                  </a:lnTo>
                  <a:lnTo>
                    <a:pt x="806" y="531"/>
                  </a:lnTo>
                  <a:lnTo>
                    <a:pt x="816" y="561"/>
                  </a:lnTo>
                  <a:lnTo>
                    <a:pt x="826" y="521"/>
                  </a:lnTo>
                  <a:lnTo>
                    <a:pt x="835" y="590"/>
                  </a:lnTo>
                  <a:lnTo>
                    <a:pt x="835" y="630"/>
                  </a:lnTo>
                  <a:lnTo>
                    <a:pt x="845" y="571"/>
                  </a:lnTo>
                  <a:lnTo>
                    <a:pt x="855" y="639"/>
                  </a:lnTo>
                  <a:lnTo>
                    <a:pt x="855" y="571"/>
                  </a:lnTo>
                  <a:lnTo>
                    <a:pt x="865" y="610"/>
                  </a:lnTo>
                  <a:lnTo>
                    <a:pt x="875" y="521"/>
                  </a:lnTo>
                  <a:lnTo>
                    <a:pt x="885" y="630"/>
                  </a:lnTo>
                  <a:lnTo>
                    <a:pt x="885" y="590"/>
                  </a:lnTo>
                  <a:lnTo>
                    <a:pt x="894" y="600"/>
                  </a:lnTo>
                  <a:lnTo>
                    <a:pt x="904" y="630"/>
                  </a:lnTo>
                </a:path>
              </a:pathLst>
            </a:cu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51" name="Freeform 39"/>
            <p:cNvSpPr>
              <a:spLocks/>
            </p:cNvSpPr>
            <p:nvPr/>
          </p:nvSpPr>
          <p:spPr bwMode="auto">
            <a:xfrm>
              <a:off x="4172" y="3079"/>
              <a:ext cx="189" cy="90"/>
            </a:xfrm>
            <a:custGeom>
              <a:avLst/>
              <a:gdLst>
                <a:gd name="T0" fmla="*/ 0 w 472"/>
                <a:gd name="T1" fmla="*/ 0 h 226"/>
                <a:gd name="T2" fmla="*/ 0 w 472"/>
                <a:gd name="T3" fmla="*/ 0 h 226"/>
                <a:gd name="T4" fmla="*/ 0 w 472"/>
                <a:gd name="T5" fmla="*/ 0 h 226"/>
                <a:gd name="T6" fmla="*/ 0 w 472"/>
                <a:gd name="T7" fmla="*/ 0 h 226"/>
                <a:gd name="T8" fmla="*/ 0 w 472"/>
                <a:gd name="T9" fmla="*/ 0 h 226"/>
                <a:gd name="T10" fmla="*/ 0 w 472"/>
                <a:gd name="T11" fmla="*/ 0 h 226"/>
                <a:gd name="T12" fmla="*/ 0 w 472"/>
                <a:gd name="T13" fmla="*/ 0 h 226"/>
                <a:gd name="T14" fmla="*/ 0 w 472"/>
                <a:gd name="T15" fmla="*/ 0 h 226"/>
                <a:gd name="T16" fmla="*/ 0 w 472"/>
                <a:gd name="T17" fmla="*/ 0 h 226"/>
                <a:gd name="T18" fmla="*/ 0 w 472"/>
                <a:gd name="T19" fmla="*/ 0 h 226"/>
                <a:gd name="T20" fmla="*/ 0 w 472"/>
                <a:gd name="T21" fmla="*/ 0 h 226"/>
                <a:gd name="T22" fmla="*/ 0 w 472"/>
                <a:gd name="T23" fmla="*/ 0 h 226"/>
                <a:gd name="T24" fmla="*/ 0 w 472"/>
                <a:gd name="T25" fmla="*/ 0 h 226"/>
                <a:gd name="T26" fmla="*/ 0 w 472"/>
                <a:gd name="T27" fmla="*/ 0 h 226"/>
                <a:gd name="T28" fmla="*/ 0 w 472"/>
                <a:gd name="T29" fmla="*/ 0 h 226"/>
                <a:gd name="T30" fmla="*/ 0 w 472"/>
                <a:gd name="T31" fmla="*/ 0 h 226"/>
                <a:gd name="T32" fmla="*/ 0 w 472"/>
                <a:gd name="T33" fmla="*/ 0 h 226"/>
                <a:gd name="T34" fmla="*/ 0 w 472"/>
                <a:gd name="T35" fmla="*/ 0 h 226"/>
                <a:gd name="T36" fmla="*/ 0 w 472"/>
                <a:gd name="T37" fmla="*/ 0 h 226"/>
                <a:gd name="T38" fmla="*/ 0 w 472"/>
                <a:gd name="T39" fmla="*/ 0 h 226"/>
                <a:gd name="T40" fmla="*/ 0 w 472"/>
                <a:gd name="T41" fmla="*/ 0 h 226"/>
                <a:gd name="T42" fmla="*/ 0 w 472"/>
                <a:gd name="T43" fmla="*/ 0 h 226"/>
                <a:gd name="T44" fmla="*/ 0 w 472"/>
                <a:gd name="T45" fmla="*/ 0 h 226"/>
                <a:gd name="T46" fmla="*/ 0 w 472"/>
                <a:gd name="T47" fmla="*/ 0 h 226"/>
                <a:gd name="T48" fmla="*/ 0 w 472"/>
                <a:gd name="T49" fmla="*/ 0 h 226"/>
                <a:gd name="T50" fmla="*/ 0 w 472"/>
                <a:gd name="T51" fmla="*/ 0 h 226"/>
                <a:gd name="T52" fmla="*/ 0 w 472"/>
                <a:gd name="T53" fmla="*/ 0 h 226"/>
                <a:gd name="T54" fmla="*/ 0 w 472"/>
                <a:gd name="T55" fmla="*/ 0 h 226"/>
                <a:gd name="T56" fmla="*/ 0 w 472"/>
                <a:gd name="T57" fmla="*/ 0 h 226"/>
                <a:gd name="T58" fmla="*/ 0 w 472"/>
                <a:gd name="T59" fmla="*/ 0 h 226"/>
                <a:gd name="T60" fmla="*/ 0 w 472"/>
                <a:gd name="T61" fmla="*/ 0 h 226"/>
                <a:gd name="T62" fmla="*/ 0 w 472"/>
                <a:gd name="T63" fmla="*/ 0 h 22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72"/>
                <a:gd name="T97" fmla="*/ 0 h 226"/>
                <a:gd name="T98" fmla="*/ 472 w 472"/>
                <a:gd name="T99" fmla="*/ 226 h 22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72" h="226">
                  <a:moveTo>
                    <a:pt x="0" y="217"/>
                  </a:moveTo>
                  <a:lnTo>
                    <a:pt x="0" y="197"/>
                  </a:lnTo>
                  <a:lnTo>
                    <a:pt x="10" y="118"/>
                  </a:lnTo>
                  <a:lnTo>
                    <a:pt x="20" y="217"/>
                  </a:lnTo>
                  <a:lnTo>
                    <a:pt x="30" y="177"/>
                  </a:lnTo>
                  <a:lnTo>
                    <a:pt x="30" y="158"/>
                  </a:lnTo>
                  <a:lnTo>
                    <a:pt x="40" y="148"/>
                  </a:lnTo>
                  <a:lnTo>
                    <a:pt x="49" y="158"/>
                  </a:lnTo>
                  <a:lnTo>
                    <a:pt x="49" y="69"/>
                  </a:lnTo>
                  <a:lnTo>
                    <a:pt x="59" y="138"/>
                  </a:lnTo>
                  <a:lnTo>
                    <a:pt x="69" y="10"/>
                  </a:lnTo>
                  <a:lnTo>
                    <a:pt x="79" y="187"/>
                  </a:lnTo>
                  <a:lnTo>
                    <a:pt x="79" y="167"/>
                  </a:lnTo>
                  <a:lnTo>
                    <a:pt x="89" y="79"/>
                  </a:lnTo>
                  <a:lnTo>
                    <a:pt x="99" y="177"/>
                  </a:lnTo>
                  <a:lnTo>
                    <a:pt x="99" y="108"/>
                  </a:lnTo>
                  <a:lnTo>
                    <a:pt x="108" y="187"/>
                  </a:lnTo>
                  <a:lnTo>
                    <a:pt x="118" y="128"/>
                  </a:lnTo>
                  <a:lnTo>
                    <a:pt x="128" y="177"/>
                  </a:lnTo>
                  <a:lnTo>
                    <a:pt x="128" y="0"/>
                  </a:lnTo>
                  <a:lnTo>
                    <a:pt x="138" y="49"/>
                  </a:lnTo>
                  <a:lnTo>
                    <a:pt x="148" y="158"/>
                  </a:lnTo>
                  <a:lnTo>
                    <a:pt x="148" y="177"/>
                  </a:lnTo>
                  <a:lnTo>
                    <a:pt x="158" y="197"/>
                  </a:lnTo>
                  <a:lnTo>
                    <a:pt x="167" y="148"/>
                  </a:lnTo>
                  <a:lnTo>
                    <a:pt x="177" y="79"/>
                  </a:lnTo>
                  <a:lnTo>
                    <a:pt x="177" y="187"/>
                  </a:lnTo>
                  <a:lnTo>
                    <a:pt x="187" y="197"/>
                  </a:lnTo>
                  <a:lnTo>
                    <a:pt x="197" y="177"/>
                  </a:lnTo>
                  <a:lnTo>
                    <a:pt x="197" y="138"/>
                  </a:lnTo>
                  <a:lnTo>
                    <a:pt x="207" y="138"/>
                  </a:lnTo>
                  <a:lnTo>
                    <a:pt x="217" y="158"/>
                  </a:lnTo>
                  <a:lnTo>
                    <a:pt x="226" y="217"/>
                  </a:lnTo>
                  <a:lnTo>
                    <a:pt x="226" y="167"/>
                  </a:lnTo>
                  <a:lnTo>
                    <a:pt x="236" y="138"/>
                  </a:lnTo>
                  <a:lnTo>
                    <a:pt x="246" y="138"/>
                  </a:lnTo>
                  <a:lnTo>
                    <a:pt x="246" y="207"/>
                  </a:lnTo>
                  <a:lnTo>
                    <a:pt x="256" y="217"/>
                  </a:lnTo>
                  <a:lnTo>
                    <a:pt x="266" y="187"/>
                  </a:lnTo>
                  <a:lnTo>
                    <a:pt x="276" y="226"/>
                  </a:lnTo>
                  <a:lnTo>
                    <a:pt x="276" y="99"/>
                  </a:lnTo>
                  <a:lnTo>
                    <a:pt x="285" y="207"/>
                  </a:lnTo>
                  <a:lnTo>
                    <a:pt x="295" y="207"/>
                  </a:lnTo>
                  <a:lnTo>
                    <a:pt x="295" y="0"/>
                  </a:lnTo>
                  <a:lnTo>
                    <a:pt x="305" y="187"/>
                  </a:lnTo>
                  <a:lnTo>
                    <a:pt x="315" y="217"/>
                  </a:lnTo>
                  <a:lnTo>
                    <a:pt x="335" y="207"/>
                  </a:lnTo>
                  <a:lnTo>
                    <a:pt x="344" y="177"/>
                  </a:lnTo>
                  <a:lnTo>
                    <a:pt x="344" y="217"/>
                  </a:lnTo>
                  <a:lnTo>
                    <a:pt x="354" y="138"/>
                  </a:lnTo>
                  <a:lnTo>
                    <a:pt x="364" y="118"/>
                  </a:lnTo>
                  <a:lnTo>
                    <a:pt x="374" y="187"/>
                  </a:lnTo>
                  <a:lnTo>
                    <a:pt x="374" y="197"/>
                  </a:lnTo>
                  <a:lnTo>
                    <a:pt x="384" y="89"/>
                  </a:lnTo>
                  <a:lnTo>
                    <a:pt x="394" y="207"/>
                  </a:lnTo>
                  <a:lnTo>
                    <a:pt x="394" y="217"/>
                  </a:lnTo>
                  <a:lnTo>
                    <a:pt x="403" y="177"/>
                  </a:lnTo>
                  <a:lnTo>
                    <a:pt x="413" y="177"/>
                  </a:lnTo>
                  <a:lnTo>
                    <a:pt x="423" y="187"/>
                  </a:lnTo>
                  <a:lnTo>
                    <a:pt x="433" y="148"/>
                  </a:lnTo>
                  <a:lnTo>
                    <a:pt x="443" y="187"/>
                  </a:lnTo>
                  <a:lnTo>
                    <a:pt x="453" y="197"/>
                  </a:lnTo>
                  <a:lnTo>
                    <a:pt x="462" y="158"/>
                  </a:lnTo>
                  <a:lnTo>
                    <a:pt x="472" y="128"/>
                  </a:lnTo>
                </a:path>
              </a:pathLst>
            </a:cu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52" name="Rectangle 40"/>
            <p:cNvSpPr>
              <a:spLocks noChangeArrowheads="1"/>
            </p:cNvSpPr>
            <p:nvPr/>
          </p:nvSpPr>
          <p:spPr bwMode="auto">
            <a:xfrm>
              <a:off x="4051" y="3241"/>
              <a:ext cx="110" cy="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400" dirty="0">
                  <a:latin typeface="Helvetica" pitchFamily="34" charset="0"/>
                </a:rPr>
                <a:t>Word number</a:t>
              </a:r>
              <a:endParaRPr lang="en-US" sz="1400" dirty="0"/>
            </a:p>
          </p:txBody>
        </p:sp>
      </p:grpSp>
      <p:sp>
        <p:nvSpPr>
          <p:cNvPr id="54" name="Rectangle 40"/>
          <p:cNvSpPr>
            <a:spLocks noChangeArrowheads="1"/>
          </p:cNvSpPr>
          <p:nvPr/>
        </p:nvSpPr>
        <p:spPr bwMode="auto">
          <a:xfrm>
            <a:off x="1524000" y="4813756"/>
            <a:ext cx="83676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rtl="1"/>
            <a:r>
              <a:rPr lang="en-US" sz="1400" dirty="0" smtClean="0">
                <a:latin typeface="Helvetica" pitchFamily="34" charset="0"/>
              </a:rPr>
              <a:t>Probability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0" y="838200"/>
            <a:ext cx="9144000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">
              <a:spcBef>
                <a:spcPct val="20000"/>
              </a:spcBef>
              <a:defRPr/>
            </a:pPr>
            <a:endParaRPr lang="en-US" sz="2000" kern="0">
              <a:solidFill>
                <a:srgbClr val="000000"/>
              </a:solidFill>
              <a:latin typeface="Calibri" pitchFamily="34" charset="0"/>
              <a:cs typeface="+mn-cs"/>
            </a:endParaRPr>
          </a:p>
          <a:p>
            <a:pPr marL="342900" indent="-342900" fontAlgn="b">
              <a:spcBef>
                <a:spcPct val="20000"/>
              </a:spcBef>
              <a:defRPr/>
            </a:pPr>
            <a:endParaRPr lang="en-US" sz="2000" kern="0">
              <a:solidFill>
                <a:srgbClr val="000000"/>
              </a:solidFill>
              <a:latin typeface="Calibri" pitchFamily="34" charset="0"/>
              <a:cs typeface="+mn-cs"/>
            </a:endParaRPr>
          </a:p>
          <a:p>
            <a:pPr marL="342900" indent="-342900" fontAlgn="b">
              <a:spcBef>
                <a:spcPct val="20000"/>
              </a:spcBef>
              <a:defRPr/>
            </a:pPr>
            <a:endParaRPr lang="en-US" sz="2000" kern="0">
              <a:solidFill>
                <a:srgbClr val="000000"/>
              </a:solidFill>
              <a:latin typeface="Calibri" pitchFamily="34" charset="0"/>
              <a:cs typeface="+mn-cs"/>
            </a:endParaRPr>
          </a:p>
          <a:p>
            <a:pPr marL="342900" indent="-342900" fontAlgn="b">
              <a:spcBef>
                <a:spcPct val="20000"/>
              </a:spcBef>
              <a:defRPr/>
            </a:pPr>
            <a:endParaRPr lang="en-US" sz="2000" kern="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6387" name="Title 5"/>
          <p:cNvSpPr>
            <a:spLocks noGrp="1"/>
          </p:cNvSpPr>
          <p:nvPr>
            <p:ph type="title" idx="4294967295"/>
          </p:nvPr>
        </p:nvSpPr>
        <p:spPr>
          <a:xfrm>
            <a:off x="468313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Image representation</a:t>
            </a:r>
            <a:endParaRPr lang="he-IL" smtClean="0"/>
          </a:p>
        </p:txBody>
      </p:sp>
      <p:sp>
        <p:nvSpPr>
          <p:cNvPr id="16398" name="Text Box 27"/>
          <p:cNvSpPr txBox="1">
            <a:spLocks noChangeArrowheads="1"/>
          </p:cNvSpPr>
          <p:nvPr/>
        </p:nvSpPr>
        <p:spPr bwMode="auto">
          <a:xfrm>
            <a:off x="304800" y="780144"/>
            <a:ext cx="8686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en-US" sz="2400" b="1" dirty="0" smtClean="0"/>
              <a:t>Use multiple scales</a:t>
            </a:r>
            <a:endParaRPr lang="en-US" sz="2400" b="1" dirty="0"/>
          </a:p>
        </p:txBody>
      </p:sp>
      <p:pic>
        <p:nvPicPr>
          <p:cNvPr id="47106" name="Picture 2" descr="C:\clef\data\all_big\1019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219200"/>
            <a:ext cx="2914650" cy="3301551"/>
          </a:xfrm>
          <a:prstGeom prst="rect">
            <a:avLst/>
          </a:prstGeom>
          <a:noFill/>
        </p:spPr>
      </p:pic>
      <p:pic>
        <p:nvPicPr>
          <p:cNvPr id="47107" name="Picture 3" descr="C:\clef\data\all_big\1019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438400"/>
            <a:ext cx="1981200" cy="2244191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55" name="Picture 3" descr="C:\clef\data\all_big\1019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77816" y="3388540"/>
            <a:ext cx="1246584" cy="1412060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grpSp>
        <p:nvGrpSpPr>
          <p:cNvPr id="61" name="Group 42"/>
          <p:cNvGrpSpPr>
            <a:grpSpLocks/>
          </p:cNvGrpSpPr>
          <p:nvPr/>
        </p:nvGrpSpPr>
        <p:grpSpPr bwMode="auto">
          <a:xfrm>
            <a:off x="185451" y="5272682"/>
            <a:ext cx="3243548" cy="1116499"/>
            <a:chOff x="3774" y="2874"/>
            <a:chExt cx="640" cy="380"/>
          </a:xfrm>
        </p:grpSpPr>
        <p:sp>
          <p:nvSpPr>
            <p:cNvPr id="62" name="Rectangle 8"/>
            <p:cNvSpPr>
              <a:spLocks noChangeArrowheads="1"/>
            </p:cNvSpPr>
            <p:nvPr/>
          </p:nvSpPr>
          <p:spPr bwMode="auto">
            <a:xfrm>
              <a:off x="3810" y="2874"/>
              <a:ext cx="563" cy="29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rtl="1"/>
              <a:endParaRPr lang="en-US" sz="1400"/>
            </a:p>
          </p:txBody>
        </p:sp>
        <p:sp>
          <p:nvSpPr>
            <p:cNvPr id="63" name="Rectangle 9"/>
            <p:cNvSpPr>
              <a:spLocks noChangeArrowheads="1"/>
            </p:cNvSpPr>
            <p:nvPr/>
          </p:nvSpPr>
          <p:spPr bwMode="auto">
            <a:xfrm>
              <a:off x="3810" y="2874"/>
              <a:ext cx="563" cy="295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r" rtl="1"/>
              <a:endParaRPr lang="en-US" sz="1400"/>
            </a:p>
          </p:txBody>
        </p:sp>
        <p:sp>
          <p:nvSpPr>
            <p:cNvPr id="64" name="Line 10"/>
            <p:cNvSpPr>
              <a:spLocks noChangeShapeType="1"/>
            </p:cNvSpPr>
            <p:nvPr/>
          </p:nvSpPr>
          <p:spPr bwMode="auto">
            <a:xfrm>
              <a:off x="3810" y="2874"/>
              <a:ext cx="56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65" name="Line 11"/>
            <p:cNvSpPr>
              <a:spLocks noChangeShapeType="1"/>
            </p:cNvSpPr>
            <p:nvPr/>
          </p:nvSpPr>
          <p:spPr bwMode="auto">
            <a:xfrm>
              <a:off x="3810" y="3169"/>
              <a:ext cx="56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66" name="Line 12"/>
            <p:cNvSpPr>
              <a:spLocks noChangeShapeType="1"/>
            </p:cNvSpPr>
            <p:nvPr/>
          </p:nvSpPr>
          <p:spPr bwMode="auto">
            <a:xfrm flipV="1">
              <a:off x="4373" y="2874"/>
              <a:ext cx="0" cy="2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67" name="Line 13"/>
            <p:cNvSpPr>
              <a:spLocks noChangeShapeType="1"/>
            </p:cNvSpPr>
            <p:nvPr/>
          </p:nvSpPr>
          <p:spPr bwMode="auto">
            <a:xfrm flipV="1">
              <a:off x="3810" y="2874"/>
              <a:ext cx="1" cy="2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68" name="Line 14"/>
            <p:cNvSpPr>
              <a:spLocks noChangeShapeType="1"/>
            </p:cNvSpPr>
            <p:nvPr/>
          </p:nvSpPr>
          <p:spPr bwMode="auto">
            <a:xfrm>
              <a:off x="3810" y="3169"/>
              <a:ext cx="56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69" name="Line 15"/>
            <p:cNvSpPr>
              <a:spLocks noChangeShapeType="1"/>
            </p:cNvSpPr>
            <p:nvPr/>
          </p:nvSpPr>
          <p:spPr bwMode="auto">
            <a:xfrm flipV="1">
              <a:off x="3810" y="2874"/>
              <a:ext cx="1" cy="2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70" name="Line 16"/>
            <p:cNvSpPr>
              <a:spLocks noChangeShapeType="1"/>
            </p:cNvSpPr>
            <p:nvPr/>
          </p:nvSpPr>
          <p:spPr bwMode="auto">
            <a:xfrm flipV="1">
              <a:off x="3810" y="3162"/>
              <a:ext cx="1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71" name="Line 17"/>
            <p:cNvSpPr>
              <a:spLocks noChangeShapeType="1"/>
            </p:cNvSpPr>
            <p:nvPr/>
          </p:nvSpPr>
          <p:spPr bwMode="auto">
            <a:xfrm>
              <a:off x="3810" y="2874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72" name="Rectangle 18"/>
            <p:cNvSpPr>
              <a:spLocks noChangeArrowheads="1"/>
            </p:cNvSpPr>
            <p:nvPr/>
          </p:nvSpPr>
          <p:spPr bwMode="auto">
            <a:xfrm>
              <a:off x="3805" y="3181"/>
              <a:ext cx="20" cy="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400" dirty="0">
                  <a:latin typeface="Helvetica" pitchFamily="34" charset="0"/>
                </a:rPr>
                <a:t>0</a:t>
              </a:r>
              <a:endParaRPr lang="en-US" sz="1400" dirty="0"/>
            </a:p>
          </p:txBody>
        </p:sp>
        <p:sp>
          <p:nvSpPr>
            <p:cNvPr id="73" name="Line 19"/>
            <p:cNvSpPr>
              <a:spLocks noChangeShapeType="1"/>
            </p:cNvSpPr>
            <p:nvPr/>
          </p:nvSpPr>
          <p:spPr bwMode="auto">
            <a:xfrm flipV="1">
              <a:off x="4090" y="3162"/>
              <a:ext cx="0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74" name="Line 20"/>
            <p:cNvSpPr>
              <a:spLocks noChangeShapeType="1"/>
            </p:cNvSpPr>
            <p:nvPr/>
          </p:nvSpPr>
          <p:spPr bwMode="auto">
            <a:xfrm>
              <a:off x="4090" y="2874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75" name="Rectangle 21"/>
            <p:cNvSpPr>
              <a:spLocks noChangeArrowheads="1"/>
            </p:cNvSpPr>
            <p:nvPr/>
          </p:nvSpPr>
          <p:spPr bwMode="auto">
            <a:xfrm>
              <a:off x="4092" y="3181"/>
              <a:ext cx="39" cy="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400" dirty="0" smtClean="0">
                  <a:latin typeface="Helvetica" pitchFamily="34" charset="0"/>
                </a:rPr>
                <a:t>50</a:t>
              </a:r>
              <a:endParaRPr lang="en-US" sz="1400" dirty="0"/>
            </a:p>
          </p:txBody>
        </p:sp>
        <p:sp>
          <p:nvSpPr>
            <p:cNvPr id="76" name="Line 22"/>
            <p:cNvSpPr>
              <a:spLocks noChangeShapeType="1"/>
            </p:cNvSpPr>
            <p:nvPr/>
          </p:nvSpPr>
          <p:spPr bwMode="auto">
            <a:xfrm flipV="1">
              <a:off x="4373" y="3162"/>
              <a:ext cx="0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77" name="Line 23"/>
            <p:cNvSpPr>
              <a:spLocks noChangeShapeType="1"/>
            </p:cNvSpPr>
            <p:nvPr/>
          </p:nvSpPr>
          <p:spPr bwMode="auto">
            <a:xfrm>
              <a:off x="4373" y="2874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78" name="Rectangle 24"/>
            <p:cNvSpPr>
              <a:spLocks noChangeArrowheads="1"/>
            </p:cNvSpPr>
            <p:nvPr/>
          </p:nvSpPr>
          <p:spPr bwMode="auto">
            <a:xfrm>
              <a:off x="4355" y="3181"/>
              <a:ext cx="59" cy="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400" dirty="0" smtClean="0">
                  <a:latin typeface="Helvetica" pitchFamily="34" charset="0"/>
                </a:rPr>
                <a:t>100</a:t>
              </a:r>
              <a:endParaRPr lang="en-US" sz="1400" dirty="0"/>
            </a:p>
          </p:txBody>
        </p:sp>
        <p:sp>
          <p:nvSpPr>
            <p:cNvPr id="79" name="Line 25"/>
            <p:cNvSpPr>
              <a:spLocks noChangeShapeType="1"/>
            </p:cNvSpPr>
            <p:nvPr/>
          </p:nvSpPr>
          <p:spPr bwMode="auto">
            <a:xfrm>
              <a:off x="3810" y="3169"/>
              <a:ext cx="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80" name="Line 26"/>
            <p:cNvSpPr>
              <a:spLocks noChangeShapeType="1"/>
            </p:cNvSpPr>
            <p:nvPr/>
          </p:nvSpPr>
          <p:spPr bwMode="auto">
            <a:xfrm flipH="1">
              <a:off x="4365" y="3169"/>
              <a:ext cx="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81" name="Rectangle 27"/>
            <p:cNvSpPr>
              <a:spLocks noChangeArrowheads="1"/>
            </p:cNvSpPr>
            <p:nvPr/>
          </p:nvSpPr>
          <p:spPr bwMode="auto">
            <a:xfrm>
              <a:off x="3774" y="3138"/>
              <a:ext cx="20" cy="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400" dirty="0">
                  <a:latin typeface="Helvetica" pitchFamily="34" charset="0"/>
                </a:rPr>
                <a:t>0</a:t>
              </a:r>
              <a:endParaRPr lang="en-US" sz="1400" dirty="0"/>
            </a:p>
          </p:txBody>
        </p:sp>
        <p:sp>
          <p:nvSpPr>
            <p:cNvPr id="82" name="Line 28"/>
            <p:cNvSpPr>
              <a:spLocks noChangeShapeType="1"/>
            </p:cNvSpPr>
            <p:nvPr/>
          </p:nvSpPr>
          <p:spPr bwMode="auto">
            <a:xfrm>
              <a:off x="3810" y="3020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83" name="Line 29"/>
            <p:cNvSpPr>
              <a:spLocks noChangeShapeType="1"/>
            </p:cNvSpPr>
            <p:nvPr/>
          </p:nvSpPr>
          <p:spPr bwMode="auto">
            <a:xfrm flipH="1">
              <a:off x="4365" y="3020"/>
              <a:ext cx="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85" name="Line 31"/>
            <p:cNvSpPr>
              <a:spLocks noChangeShapeType="1"/>
            </p:cNvSpPr>
            <p:nvPr/>
          </p:nvSpPr>
          <p:spPr bwMode="auto">
            <a:xfrm>
              <a:off x="3810" y="2874"/>
              <a:ext cx="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86" name="Line 32"/>
            <p:cNvSpPr>
              <a:spLocks noChangeShapeType="1"/>
            </p:cNvSpPr>
            <p:nvPr/>
          </p:nvSpPr>
          <p:spPr bwMode="auto">
            <a:xfrm flipH="1">
              <a:off x="4365" y="2874"/>
              <a:ext cx="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88" name="Line 34"/>
            <p:cNvSpPr>
              <a:spLocks noChangeShapeType="1"/>
            </p:cNvSpPr>
            <p:nvPr/>
          </p:nvSpPr>
          <p:spPr bwMode="auto">
            <a:xfrm>
              <a:off x="3810" y="2874"/>
              <a:ext cx="56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89" name="Line 35"/>
            <p:cNvSpPr>
              <a:spLocks noChangeShapeType="1"/>
            </p:cNvSpPr>
            <p:nvPr/>
          </p:nvSpPr>
          <p:spPr bwMode="auto">
            <a:xfrm>
              <a:off x="3810" y="3169"/>
              <a:ext cx="56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90" name="Line 36"/>
            <p:cNvSpPr>
              <a:spLocks noChangeShapeType="1"/>
            </p:cNvSpPr>
            <p:nvPr/>
          </p:nvSpPr>
          <p:spPr bwMode="auto">
            <a:xfrm flipV="1">
              <a:off x="4373" y="2874"/>
              <a:ext cx="0" cy="2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91" name="Line 37"/>
            <p:cNvSpPr>
              <a:spLocks noChangeShapeType="1"/>
            </p:cNvSpPr>
            <p:nvPr/>
          </p:nvSpPr>
          <p:spPr bwMode="auto">
            <a:xfrm flipV="1">
              <a:off x="3810" y="2874"/>
              <a:ext cx="1" cy="2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92" name="Freeform 38"/>
            <p:cNvSpPr>
              <a:spLocks/>
            </p:cNvSpPr>
            <p:nvPr/>
          </p:nvSpPr>
          <p:spPr bwMode="auto">
            <a:xfrm>
              <a:off x="3810" y="2914"/>
              <a:ext cx="362" cy="255"/>
            </a:xfrm>
            <a:custGeom>
              <a:avLst/>
              <a:gdLst>
                <a:gd name="T0" fmla="*/ 0 w 904"/>
                <a:gd name="T1" fmla="*/ 0 h 639"/>
                <a:gd name="T2" fmla="*/ 0 w 904"/>
                <a:gd name="T3" fmla="*/ 0 h 639"/>
                <a:gd name="T4" fmla="*/ 0 w 904"/>
                <a:gd name="T5" fmla="*/ 0 h 639"/>
                <a:gd name="T6" fmla="*/ 0 w 904"/>
                <a:gd name="T7" fmla="*/ 0 h 639"/>
                <a:gd name="T8" fmla="*/ 0 w 904"/>
                <a:gd name="T9" fmla="*/ 0 h 639"/>
                <a:gd name="T10" fmla="*/ 0 w 904"/>
                <a:gd name="T11" fmla="*/ 0 h 639"/>
                <a:gd name="T12" fmla="*/ 0 w 904"/>
                <a:gd name="T13" fmla="*/ 0 h 639"/>
                <a:gd name="T14" fmla="*/ 0 w 904"/>
                <a:gd name="T15" fmla="*/ 0 h 639"/>
                <a:gd name="T16" fmla="*/ 0 w 904"/>
                <a:gd name="T17" fmla="*/ 0 h 639"/>
                <a:gd name="T18" fmla="*/ 0 w 904"/>
                <a:gd name="T19" fmla="*/ 0 h 639"/>
                <a:gd name="T20" fmla="*/ 0 w 904"/>
                <a:gd name="T21" fmla="*/ 0 h 639"/>
                <a:gd name="T22" fmla="*/ 0 w 904"/>
                <a:gd name="T23" fmla="*/ 0 h 639"/>
                <a:gd name="T24" fmla="*/ 0 w 904"/>
                <a:gd name="T25" fmla="*/ 0 h 639"/>
                <a:gd name="T26" fmla="*/ 0 w 904"/>
                <a:gd name="T27" fmla="*/ 0 h 639"/>
                <a:gd name="T28" fmla="*/ 0 w 904"/>
                <a:gd name="T29" fmla="*/ 0 h 639"/>
                <a:gd name="T30" fmla="*/ 0 w 904"/>
                <a:gd name="T31" fmla="*/ 0 h 639"/>
                <a:gd name="T32" fmla="*/ 0 w 904"/>
                <a:gd name="T33" fmla="*/ 0 h 639"/>
                <a:gd name="T34" fmla="*/ 0 w 904"/>
                <a:gd name="T35" fmla="*/ 0 h 639"/>
                <a:gd name="T36" fmla="*/ 0 w 904"/>
                <a:gd name="T37" fmla="*/ 0 h 639"/>
                <a:gd name="T38" fmla="*/ 0 w 904"/>
                <a:gd name="T39" fmla="*/ 0 h 639"/>
                <a:gd name="T40" fmla="*/ 0 w 904"/>
                <a:gd name="T41" fmla="*/ 0 h 639"/>
                <a:gd name="T42" fmla="*/ 0 w 904"/>
                <a:gd name="T43" fmla="*/ 0 h 639"/>
                <a:gd name="T44" fmla="*/ 0 w 904"/>
                <a:gd name="T45" fmla="*/ 0 h 639"/>
                <a:gd name="T46" fmla="*/ 0 w 904"/>
                <a:gd name="T47" fmla="*/ 0 h 639"/>
                <a:gd name="T48" fmla="*/ 0 w 904"/>
                <a:gd name="T49" fmla="*/ 0 h 639"/>
                <a:gd name="T50" fmla="*/ 0 w 904"/>
                <a:gd name="T51" fmla="*/ 0 h 639"/>
                <a:gd name="T52" fmla="*/ 0 w 904"/>
                <a:gd name="T53" fmla="*/ 0 h 639"/>
                <a:gd name="T54" fmla="*/ 0 w 904"/>
                <a:gd name="T55" fmla="*/ 0 h 639"/>
                <a:gd name="T56" fmla="*/ 0 w 904"/>
                <a:gd name="T57" fmla="*/ 0 h 639"/>
                <a:gd name="T58" fmla="*/ 0 w 904"/>
                <a:gd name="T59" fmla="*/ 0 h 639"/>
                <a:gd name="T60" fmla="*/ 0 w 904"/>
                <a:gd name="T61" fmla="*/ 0 h 639"/>
                <a:gd name="T62" fmla="*/ 0 w 904"/>
                <a:gd name="T63" fmla="*/ 0 h 639"/>
                <a:gd name="T64" fmla="*/ 0 w 904"/>
                <a:gd name="T65" fmla="*/ 0 h 639"/>
                <a:gd name="T66" fmla="*/ 0 w 904"/>
                <a:gd name="T67" fmla="*/ 0 h 639"/>
                <a:gd name="T68" fmla="*/ 0 w 904"/>
                <a:gd name="T69" fmla="*/ 0 h 639"/>
                <a:gd name="T70" fmla="*/ 0 w 904"/>
                <a:gd name="T71" fmla="*/ 0 h 639"/>
                <a:gd name="T72" fmla="*/ 0 w 904"/>
                <a:gd name="T73" fmla="*/ 0 h 639"/>
                <a:gd name="T74" fmla="*/ 0 w 904"/>
                <a:gd name="T75" fmla="*/ 0 h 639"/>
                <a:gd name="T76" fmla="*/ 0 w 904"/>
                <a:gd name="T77" fmla="*/ 0 h 639"/>
                <a:gd name="T78" fmla="*/ 0 w 904"/>
                <a:gd name="T79" fmla="*/ 0 h 639"/>
                <a:gd name="T80" fmla="*/ 0 w 904"/>
                <a:gd name="T81" fmla="*/ 0 h 639"/>
                <a:gd name="T82" fmla="*/ 0 w 904"/>
                <a:gd name="T83" fmla="*/ 0 h 6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04"/>
                <a:gd name="T127" fmla="*/ 0 h 639"/>
                <a:gd name="T128" fmla="*/ 904 w 904"/>
                <a:gd name="T129" fmla="*/ 639 h 63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04" h="639">
                  <a:moveTo>
                    <a:pt x="0" y="158"/>
                  </a:moveTo>
                  <a:lnTo>
                    <a:pt x="10" y="246"/>
                  </a:lnTo>
                  <a:lnTo>
                    <a:pt x="19" y="354"/>
                  </a:lnTo>
                  <a:lnTo>
                    <a:pt x="19" y="197"/>
                  </a:lnTo>
                  <a:lnTo>
                    <a:pt x="29" y="0"/>
                  </a:lnTo>
                  <a:lnTo>
                    <a:pt x="39" y="551"/>
                  </a:lnTo>
                  <a:lnTo>
                    <a:pt x="49" y="512"/>
                  </a:lnTo>
                  <a:lnTo>
                    <a:pt x="49" y="187"/>
                  </a:lnTo>
                  <a:lnTo>
                    <a:pt x="59" y="462"/>
                  </a:lnTo>
                  <a:lnTo>
                    <a:pt x="69" y="403"/>
                  </a:lnTo>
                  <a:lnTo>
                    <a:pt x="69" y="443"/>
                  </a:lnTo>
                  <a:lnTo>
                    <a:pt x="78" y="541"/>
                  </a:lnTo>
                  <a:lnTo>
                    <a:pt x="88" y="541"/>
                  </a:lnTo>
                  <a:lnTo>
                    <a:pt x="98" y="413"/>
                  </a:lnTo>
                  <a:lnTo>
                    <a:pt x="98" y="590"/>
                  </a:lnTo>
                  <a:lnTo>
                    <a:pt x="108" y="561"/>
                  </a:lnTo>
                  <a:lnTo>
                    <a:pt x="118" y="620"/>
                  </a:lnTo>
                  <a:lnTo>
                    <a:pt x="118" y="531"/>
                  </a:lnTo>
                  <a:lnTo>
                    <a:pt x="128" y="630"/>
                  </a:lnTo>
                  <a:lnTo>
                    <a:pt x="137" y="423"/>
                  </a:lnTo>
                  <a:lnTo>
                    <a:pt x="147" y="413"/>
                  </a:lnTo>
                  <a:lnTo>
                    <a:pt x="147" y="600"/>
                  </a:lnTo>
                  <a:lnTo>
                    <a:pt x="157" y="502"/>
                  </a:lnTo>
                  <a:lnTo>
                    <a:pt x="167" y="295"/>
                  </a:lnTo>
                  <a:lnTo>
                    <a:pt x="167" y="580"/>
                  </a:lnTo>
                  <a:lnTo>
                    <a:pt x="177" y="364"/>
                  </a:lnTo>
                  <a:lnTo>
                    <a:pt x="187" y="413"/>
                  </a:lnTo>
                  <a:lnTo>
                    <a:pt x="196" y="423"/>
                  </a:lnTo>
                  <a:lnTo>
                    <a:pt x="196" y="580"/>
                  </a:lnTo>
                  <a:lnTo>
                    <a:pt x="206" y="610"/>
                  </a:lnTo>
                  <a:lnTo>
                    <a:pt x="216" y="315"/>
                  </a:lnTo>
                  <a:lnTo>
                    <a:pt x="216" y="571"/>
                  </a:lnTo>
                  <a:lnTo>
                    <a:pt x="226" y="462"/>
                  </a:lnTo>
                  <a:lnTo>
                    <a:pt x="236" y="423"/>
                  </a:lnTo>
                  <a:lnTo>
                    <a:pt x="246" y="580"/>
                  </a:lnTo>
                  <a:lnTo>
                    <a:pt x="246" y="492"/>
                  </a:lnTo>
                  <a:lnTo>
                    <a:pt x="255" y="580"/>
                  </a:lnTo>
                  <a:lnTo>
                    <a:pt x="265" y="630"/>
                  </a:lnTo>
                  <a:lnTo>
                    <a:pt x="265" y="148"/>
                  </a:lnTo>
                  <a:lnTo>
                    <a:pt x="275" y="610"/>
                  </a:lnTo>
                  <a:lnTo>
                    <a:pt x="285" y="630"/>
                  </a:lnTo>
                  <a:lnTo>
                    <a:pt x="295" y="561"/>
                  </a:lnTo>
                  <a:lnTo>
                    <a:pt x="295" y="590"/>
                  </a:lnTo>
                  <a:lnTo>
                    <a:pt x="305" y="502"/>
                  </a:lnTo>
                  <a:lnTo>
                    <a:pt x="314" y="600"/>
                  </a:lnTo>
                  <a:lnTo>
                    <a:pt x="314" y="620"/>
                  </a:lnTo>
                  <a:lnTo>
                    <a:pt x="324" y="610"/>
                  </a:lnTo>
                  <a:lnTo>
                    <a:pt x="334" y="610"/>
                  </a:lnTo>
                  <a:lnTo>
                    <a:pt x="344" y="580"/>
                  </a:lnTo>
                  <a:lnTo>
                    <a:pt x="344" y="590"/>
                  </a:lnTo>
                  <a:lnTo>
                    <a:pt x="354" y="571"/>
                  </a:lnTo>
                  <a:lnTo>
                    <a:pt x="364" y="423"/>
                  </a:lnTo>
                  <a:lnTo>
                    <a:pt x="364" y="462"/>
                  </a:lnTo>
                  <a:lnTo>
                    <a:pt x="373" y="571"/>
                  </a:lnTo>
                  <a:lnTo>
                    <a:pt x="383" y="551"/>
                  </a:lnTo>
                  <a:lnTo>
                    <a:pt x="393" y="521"/>
                  </a:lnTo>
                  <a:lnTo>
                    <a:pt x="393" y="502"/>
                  </a:lnTo>
                  <a:lnTo>
                    <a:pt x="403" y="561"/>
                  </a:lnTo>
                  <a:lnTo>
                    <a:pt x="413" y="590"/>
                  </a:lnTo>
                  <a:lnTo>
                    <a:pt x="413" y="620"/>
                  </a:lnTo>
                  <a:lnTo>
                    <a:pt x="423" y="600"/>
                  </a:lnTo>
                  <a:lnTo>
                    <a:pt x="432" y="600"/>
                  </a:lnTo>
                  <a:lnTo>
                    <a:pt x="442" y="580"/>
                  </a:lnTo>
                  <a:lnTo>
                    <a:pt x="442" y="630"/>
                  </a:lnTo>
                  <a:lnTo>
                    <a:pt x="452" y="610"/>
                  </a:lnTo>
                  <a:lnTo>
                    <a:pt x="462" y="600"/>
                  </a:lnTo>
                  <a:lnTo>
                    <a:pt x="472" y="541"/>
                  </a:lnTo>
                  <a:lnTo>
                    <a:pt x="482" y="541"/>
                  </a:lnTo>
                  <a:lnTo>
                    <a:pt x="491" y="590"/>
                  </a:lnTo>
                  <a:lnTo>
                    <a:pt x="491" y="521"/>
                  </a:lnTo>
                  <a:lnTo>
                    <a:pt x="501" y="413"/>
                  </a:lnTo>
                  <a:lnTo>
                    <a:pt x="511" y="600"/>
                  </a:lnTo>
                  <a:lnTo>
                    <a:pt x="511" y="571"/>
                  </a:lnTo>
                  <a:lnTo>
                    <a:pt x="521" y="512"/>
                  </a:lnTo>
                  <a:lnTo>
                    <a:pt x="531" y="639"/>
                  </a:lnTo>
                  <a:lnTo>
                    <a:pt x="541" y="502"/>
                  </a:lnTo>
                  <a:lnTo>
                    <a:pt x="541" y="551"/>
                  </a:lnTo>
                  <a:lnTo>
                    <a:pt x="550" y="512"/>
                  </a:lnTo>
                  <a:lnTo>
                    <a:pt x="560" y="512"/>
                  </a:lnTo>
                  <a:lnTo>
                    <a:pt x="560" y="561"/>
                  </a:lnTo>
                  <a:lnTo>
                    <a:pt x="570" y="600"/>
                  </a:lnTo>
                  <a:lnTo>
                    <a:pt x="580" y="521"/>
                  </a:lnTo>
                  <a:lnTo>
                    <a:pt x="590" y="639"/>
                  </a:lnTo>
                  <a:lnTo>
                    <a:pt x="590" y="246"/>
                  </a:lnTo>
                  <a:lnTo>
                    <a:pt x="600" y="630"/>
                  </a:lnTo>
                  <a:lnTo>
                    <a:pt x="609" y="384"/>
                  </a:lnTo>
                  <a:lnTo>
                    <a:pt x="609" y="620"/>
                  </a:lnTo>
                  <a:lnTo>
                    <a:pt x="619" y="580"/>
                  </a:lnTo>
                  <a:lnTo>
                    <a:pt x="629" y="630"/>
                  </a:lnTo>
                  <a:lnTo>
                    <a:pt x="639" y="610"/>
                  </a:lnTo>
                  <a:lnTo>
                    <a:pt x="639" y="541"/>
                  </a:lnTo>
                  <a:lnTo>
                    <a:pt x="649" y="630"/>
                  </a:lnTo>
                  <a:lnTo>
                    <a:pt x="658" y="551"/>
                  </a:lnTo>
                  <a:lnTo>
                    <a:pt x="658" y="541"/>
                  </a:lnTo>
                  <a:lnTo>
                    <a:pt x="668" y="462"/>
                  </a:lnTo>
                  <a:lnTo>
                    <a:pt x="678" y="403"/>
                  </a:lnTo>
                  <a:lnTo>
                    <a:pt x="688" y="551"/>
                  </a:lnTo>
                  <a:lnTo>
                    <a:pt x="688" y="610"/>
                  </a:lnTo>
                  <a:lnTo>
                    <a:pt x="698" y="561"/>
                  </a:lnTo>
                  <a:lnTo>
                    <a:pt x="708" y="561"/>
                  </a:lnTo>
                  <a:lnTo>
                    <a:pt x="708" y="639"/>
                  </a:lnTo>
                  <a:lnTo>
                    <a:pt x="717" y="521"/>
                  </a:lnTo>
                  <a:lnTo>
                    <a:pt x="727" y="462"/>
                  </a:lnTo>
                  <a:lnTo>
                    <a:pt x="737" y="512"/>
                  </a:lnTo>
                  <a:lnTo>
                    <a:pt x="737" y="472"/>
                  </a:lnTo>
                  <a:lnTo>
                    <a:pt x="747" y="423"/>
                  </a:lnTo>
                  <a:lnTo>
                    <a:pt x="757" y="610"/>
                  </a:lnTo>
                  <a:lnTo>
                    <a:pt x="757" y="541"/>
                  </a:lnTo>
                  <a:lnTo>
                    <a:pt x="767" y="630"/>
                  </a:lnTo>
                  <a:lnTo>
                    <a:pt x="776" y="580"/>
                  </a:lnTo>
                  <a:lnTo>
                    <a:pt x="786" y="541"/>
                  </a:lnTo>
                  <a:lnTo>
                    <a:pt x="786" y="630"/>
                  </a:lnTo>
                  <a:lnTo>
                    <a:pt x="796" y="620"/>
                  </a:lnTo>
                  <a:lnTo>
                    <a:pt x="806" y="600"/>
                  </a:lnTo>
                  <a:lnTo>
                    <a:pt x="806" y="531"/>
                  </a:lnTo>
                  <a:lnTo>
                    <a:pt x="816" y="561"/>
                  </a:lnTo>
                  <a:lnTo>
                    <a:pt x="826" y="521"/>
                  </a:lnTo>
                  <a:lnTo>
                    <a:pt x="835" y="590"/>
                  </a:lnTo>
                  <a:lnTo>
                    <a:pt x="835" y="630"/>
                  </a:lnTo>
                  <a:lnTo>
                    <a:pt x="845" y="571"/>
                  </a:lnTo>
                  <a:lnTo>
                    <a:pt x="855" y="639"/>
                  </a:lnTo>
                  <a:lnTo>
                    <a:pt x="855" y="571"/>
                  </a:lnTo>
                  <a:lnTo>
                    <a:pt x="865" y="610"/>
                  </a:lnTo>
                  <a:lnTo>
                    <a:pt x="875" y="521"/>
                  </a:lnTo>
                  <a:lnTo>
                    <a:pt x="885" y="630"/>
                  </a:lnTo>
                  <a:lnTo>
                    <a:pt x="885" y="590"/>
                  </a:lnTo>
                  <a:lnTo>
                    <a:pt x="894" y="600"/>
                  </a:lnTo>
                  <a:lnTo>
                    <a:pt x="904" y="630"/>
                  </a:lnTo>
                </a:path>
              </a:pathLst>
            </a:cu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93" name="Freeform 39"/>
            <p:cNvSpPr>
              <a:spLocks/>
            </p:cNvSpPr>
            <p:nvPr/>
          </p:nvSpPr>
          <p:spPr bwMode="auto">
            <a:xfrm>
              <a:off x="4172" y="3079"/>
              <a:ext cx="189" cy="90"/>
            </a:xfrm>
            <a:custGeom>
              <a:avLst/>
              <a:gdLst>
                <a:gd name="T0" fmla="*/ 0 w 472"/>
                <a:gd name="T1" fmla="*/ 0 h 226"/>
                <a:gd name="T2" fmla="*/ 0 w 472"/>
                <a:gd name="T3" fmla="*/ 0 h 226"/>
                <a:gd name="T4" fmla="*/ 0 w 472"/>
                <a:gd name="T5" fmla="*/ 0 h 226"/>
                <a:gd name="T6" fmla="*/ 0 w 472"/>
                <a:gd name="T7" fmla="*/ 0 h 226"/>
                <a:gd name="T8" fmla="*/ 0 w 472"/>
                <a:gd name="T9" fmla="*/ 0 h 226"/>
                <a:gd name="T10" fmla="*/ 0 w 472"/>
                <a:gd name="T11" fmla="*/ 0 h 226"/>
                <a:gd name="T12" fmla="*/ 0 w 472"/>
                <a:gd name="T13" fmla="*/ 0 h 226"/>
                <a:gd name="T14" fmla="*/ 0 w 472"/>
                <a:gd name="T15" fmla="*/ 0 h 226"/>
                <a:gd name="T16" fmla="*/ 0 w 472"/>
                <a:gd name="T17" fmla="*/ 0 h 226"/>
                <a:gd name="T18" fmla="*/ 0 w 472"/>
                <a:gd name="T19" fmla="*/ 0 h 226"/>
                <a:gd name="T20" fmla="*/ 0 w 472"/>
                <a:gd name="T21" fmla="*/ 0 h 226"/>
                <a:gd name="T22" fmla="*/ 0 w 472"/>
                <a:gd name="T23" fmla="*/ 0 h 226"/>
                <a:gd name="T24" fmla="*/ 0 w 472"/>
                <a:gd name="T25" fmla="*/ 0 h 226"/>
                <a:gd name="T26" fmla="*/ 0 w 472"/>
                <a:gd name="T27" fmla="*/ 0 h 226"/>
                <a:gd name="T28" fmla="*/ 0 w 472"/>
                <a:gd name="T29" fmla="*/ 0 h 226"/>
                <a:gd name="T30" fmla="*/ 0 w 472"/>
                <a:gd name="T31" fmla="*/ 0 h 226"/>
                <a:gd name="T32" fmla="*/ 0 w 472"/>
                <a:gd name="T33" fmla="*/ 0 h 226"/>
                <a:gd name="T34" fmla="*/ 0 w 472"/>
                <a:gd name="T35" fmla="*/ 0 h 226"/>
                <a:gd name="T36" fmla="*/ 0 w 472"/>
                <a:gd name="T37" fmla="*/ 0 h 226"/>
                <a:gd name="T38" fmla="*/ 0 w 472"/>
                <a:gd name="T39" fmla="*/ 0 h 226"/>
                <a:gd name="T40" fmla="*/ 0 w 472"/>
                <a:gd name="T41" fmla="*/ 0 h 226"/>
                <a:gd name="T42" fmla="*/ 0 w 472"/>
                <a:gd name="T43" fmla="*/ 0 h 226"/>
                <a:gd name="T44" fmla="*/ 0 w 472"/>
                <a:gd name="T45" fmla="*/ 0 h 226"/>
                <a:gd name="T46" fmla="*/ 0 w 472"/>
                <a:gd name="T47" fmla="*/ 0 h 226"/>
                <a:gd name="T48" fmla="*/ 0 w 472"/>
                <a:gd name="T49" fmla="*/ 0 h 226"/>
                <a:gd name="T50" fmla="*/ 0 w 472"/>
                <a:gd name="T51" fmla="*/ 0 h 226"/>
                <a:gd name="T52" fmla="*/ 0 w 472"/>
                <a:gd name="T53" fmla="*/ 0 h 226"/>
                <a:gd name="T54" fmla="*/ 0 w 472"/>
                <a:gd name="T55" fmla="*/ 0 h 226"/>
                <a:gd name="T56" fmla="*/ 0 w 472"/>
                <a:gd name="T57" fmla="*/ 0 h 226"/>
                <a:gd name="T58" fmla="*/ 0 w 472"/>
                <a:gd name="T59" fmla="*/ 0 h 226"/>
                <a:gd name="T60" fmla="*/ 0 w 472"/>
                <a:gd name="T61" fmla="*/ 0 h 226"/>
                <a:gd name="T62" fmla="*/ 0 w 472"/>
                <a:gd name="T63" fmla="*/ 0 h 22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72"/>
                <a:gd name="T97" fmla="*/ 0 h 226"/>
                <a:gd name="T98" fmla="*/ 472 w 472"/>
                <a:gd name="T99" fmla="*/ 226 h 22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72" h="226">
                  <a:moveTo>
                    <a:pt x="0" y="217"/>
                  </a:moveTo>
                  <a:lnTo>
                    <a:pt x="0" y="197"/>
                  </a:lnTo>
                  <a:lnTo>
                    <a:pt x="10" y="118"/>
                  </a:lnTo>
                  <a:lnTo>
                    <a:pt x="20" y="217"/>
                  </a:lnTo>
                  <a:lnTo>
                    <a:pt x="30" y="177"/>
                  </a:lnTo>
                  <a:lnTo>
                    <a:pt x="30" y="158"/>
                  </a:lnTo>
                  <a:lnTo>
                    <a:pt x="40" y="148"/>
                  </a:lnTo>
                  <a:lnTo>
                    <a:pt x="49" y="158"/>
                  </a:lnTo>
                  <a:lnTo>
                    <a:pt x="49" y="69"/>
                  </a:lnTo>
                  <a:lnTo>
                    <a:pt x="59" y="138"/>
                  </a:lnTo>
                  <a:lnTo>
                    <a:pt x="69" y="10"/>
                  </a:lnTo>
                  <a:lnTo>
                    <a:pt x="79" y="187"/>
                  </a:lnTo>
                  <a:lnTo>
                    <a:pt x="79" y="167"/>
                  </a:lnTo>
                  <a:lnTo>
                    <a:pt x="89" y="79"/>
                  </a:lnTo>
                  <a:lnTo>
                    <a:pt x="99" y="177"/>
                  </a:lnTo>
                  <a:lnTo>
                    <a:pt x="99" y="108"/>
                  </a:lnTo>
                  <a:lnTo>
                    <a:pt x="108" y="187"/>
                  </a:lnTo>
                  <a:lnTo>
                    <a:pt x="118" y="128"/>
                  </a:lnTo>
                  <a:lnTo>
                    <a:pt x="128" y="177"/>
                  </a:lnTo>
                  <a:lnTo>
                    <a:pt x="128" y="0"/>
                  </a:lnTo>
                  <a:lnTo>
                    <a:pt x="138" y="49"/>
                  </a:lnTo>
                  <a:lnTo>
                    <a:pt x="148" y="158"/>
                  </a:lnTo>
                  <a:lnTo>
                    <a:pt x="148" y="177"/>
                  </a:lnTo>
                  <a:lnTo>
                    <a:pt x="158" y="197"/>
                  </a:lnTo>
                  <a:lnTo>
                    <a:pt x="167" y="148"/>
                  </a:lnTo>
                  <a:lnTo>
                    <a:pt x="177" y="79"/>
                  </a:lnTo>
                  <a:lnTo>
                    <a:pt x="177" y="187"/>
                  </a:lnTo>
                  <a:lnTo>
                    <a:pt x="187" y="197"/>
                  </a:lnTo>
                  <a:lnTo>
                    <a:pt x="197" y="177"/>
                  </a:lnTo>
                  <a:lnTo>
                    <a:pt x="197" y="138"/>
                  </a:lnTo>
                  <a:lnTo>
                    <a:pt x="207" y="138"/>
                  </a:lnTo>
                  <a:lnTo>
                    <a:pt x="217" y="158"/>
                  </a:lnTo>
                  <a:lnTo>
                    <a:pt x="226" y="217"/>
                  </a:lnTo>
                  <a:lnTo>
                    <a:pt x="226" y="167"/>
                  </a:lnTo>
                  <a:lnTo>
                    <a:pt x="236" y="138"/>
                  </a:lnTo>
                  <a:lnTo>
                    <a:pt x="246" y="138"/>
                  </a:lnTo>
                  <a:lnTo>
                    <a:pt x="246" y="207"/>
                  </a:lnTo>
                  <a:lnTo>
                    <a:pt x="256" y="217"/>
                  </a:lnTo>
                  <a:lnTo>
                    <a:pt x="266" y="187"/>
                  </a:lnTo>
                  <a:lnTo>
                    <a:pt x="276" y="226"/>
                  </a:lnTo>
                  <a:lnTo>
                    <a:pt x="276" y="99"/>
                  </a:lnTo>
                  <a:lnTo>
                    <a:pt x="285" y="207"/>
                  </a:lnTo>
                  <a:lnTo>
                    <a:pt x="295" y="207"/>
                  </a:lnTo>
                  <a:lnTo>
                    <a:pt x="295" y="0"/>
                  </a:lnTo>
                  <a:lnTo>
                    <a:pt x="305" y="187"/>
                  </a:lnTo>
                  <a:lnTo>
                    <a:pt x="315" y="217"/>
                  </a:lnTo>
                  <a:lnTo>
                    <a:pt x="335" y="207"/>
                  </a:lnTo>
                  <a:lnTo>
                    <a:pt x="344" y="177"/>
                  </a:lnTo>
                  <a:lnTo>
                    <a:pt x="344" y="217"/>
                  </a:lnTo>
                  <a:lnTo>
                    <a:pt x="354" y="138"/>
                  </a:lnTo>
                  <a:lnTo>
                    <a:pt x="364" y="118"/>
                  </a:lnTo>
                  <a:lnTo>
                    <a:pt x="374" y="187"/>
                  </a:lnTo>
                  <a:lnTo>
                    <a:pt x="374" y="197"/>
                  </a:lnTo>
                  <a:lnTo>
                    <a:pt x="384" y="89"/>
                  </a:lnTo>
                  <a:lnTo>
                    <a:pt x="394" y="207"/>
                  </a:lnTo>
                  <a:lnTo>
                    <a:pt x="394" y="217"/>
                  </a:lnTo>
                  <a:lnTo>
                    <a:pt x="403" y="177"/>
                  </a:lnTo>
                  <a:lnTo>
                    <a:pt x="413" y="177"/>
                  </a:lnTo>
                  <a:lnTo>
                    <a:pt x="423" y="187"/>
                  </a:lnTo>
                  <a:lnTo>
                    <a:pt x="433" y="148"/>
                  </a:lnTo>
                  <a:lnTo>
                    <a:pt x="443" y="187"/>
                  </a:lnTo>
                  <a:lnTo>
                    <a:pt x="453" y="197"/>
                  </a:lnTo>
                  <a:lnTo>
                    <a:pt x="462" y="158"/>
                  </a:lnTo>
                  <a:lnTo>
                    <a:pt x="472" y="128"/>
                  </a:lnTo>
                </a:path>
              </a:pathLst>
            </a:cu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</p:grpSp>
      <p:grpSp>
        <p:nvGrpSpPr>
          <p:cNvPr id="96" name="Group 42"/>
          <p:cNvGrpSpPr>
            <a:grpSpLocks/>
          </p:cNvGrpSpPr>
          <p:nvPr/>
        </p:nvGrpSpPr>
        <p:grpSpPr bwMode="auto">
          <a:xfrm>
            <a:off x="3217880" y="5266807"/>
            <a:ext cx="3061098" cy="1116499"/>
            <a:chOff x="3810" y="2874"/>
            <a:chExt cx="604" cy="380"/>
          </a:xfrm>
        </p:grpSpPr>
        <p:sp>
          <p:nvSpPr>
            <p:cNvPr id="97" name="Rectangle 8"/>
            <p:cNvSpPr>
              <a:spLocks noChangeArrowheads="1"/>
            </p:cNvSpPr>
            <p:nvPr/>
          </p:nvSpPr>
          <p:spPr bwMode="auto">
            <a:xfrm>
              <a:off x="3810" y="2874"/>
              <a:ext cx="563" cy="29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rtl="1"/>
              <a:endParaRPr lang="en-US" sz="1400"/>
            </a:p>
          </p:txBody>
        </p:sp>
        <p:sp>
          <p:nvSpPr>
            <p:cNvPr id="98" name="Rectangle 9"/>
            <p:cNvSpPr>
              <a:spLocks noChangeArrowheads="1"/>
            </p:cNvSpPr>
            <p:nvPr/>
          </p:nvSpPr>
          <p:spPr bwMode="auto">
            <a:xfrm>
              <a:off x="3810" y="2874"/>
              <a:ext cx="563" cy="295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r" rtl="1"/>
              <a:endParaRPr lang="en-US" sz="1400"/>
            </a:p>
          </p:txBody>
        </p:sp>
        <p:sp>
          <p:nvSpPr>
            <p:cNvPr id="99" name="Line 10"/>
            <p:cNvSpPr>
              <a:spLocks noChangeShapeType="1"/>
            </p:cNvSpPr>
            <p:nvPr/>
          </p:nvSpPr>
          <p:spPr bwMode="auto">
            <a:xfrm>
              <a:off x="3810" y="2874"/>
              <a:ext cx="56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00" name="Line 11"/>
            <p:cNvSpPr>
              <a:spLocks noChangeShapeType="1"/>
            </p:cNvSpPr>
            <p:nvPr/>
          </p:nvSpPr>
          <p:spPr bwMode="auto">
            <a:xfrm>
              <a:off x="3810" y="3169"/>
              <a:ext cx="56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01" name="Line 12"/>
            <p:cNvSpPr>
              <a:spLocks noChangeShapeType="1"/>
            </p:cNvSpPr>
            <p:nvPr/>
          </p:nvSpPr>
          <p:spPr bwMode="auto">
            <a:xfrm flipV="1">
              <a:off x="4373" y="2874"/>
              <a:ext cx="0" cy="2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02" name="Line 13"/>
            <p:cNvSpPr>
              <a:spLocks noChangeShapeType="1"/>
            </p:cNvSpPr>
            <p:nvPr/>
          </p:nvSpPr>
          <p:spPr bwMode="auto">
            <a:xfrm flipV="1">
              <a:off x="3810" y="2874"/>
              <a:ext cx="1" cy="2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03" name="Line 14"/>
            <p:cNvSpPr>
              <a:spLocks noChangeShapeType="1"/>
            </p:cNvSpPr>
            <p:nvPr/>
          </p:nvSpPr>
          <p:spPr bwMode="auto">
            <a:xfrm>
              <a:off x="3810" y="3169"/>
              <a:ext cx="56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04" name="Line 15"/>
            <p:cNvSpPr>
              <a:spLocks noChangeShapeType="1"/>
            </p:cNvSpPr>
            <p:nvPr/>
          </p:nvSpPr>
          <p:spPr bwMode="auto">
            <a:xfrm flipV="1">
              <a:off x="3810" y="2874"/>
              <a:ext cx="1" cy="2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05" name="Line 16"/>
            <p:cNvSpPr>
              <a:spLocks noChangeShapeType="1"/>
            </p:cNvSpPr>
            <p:nvPr/>
          </p:nvSpPr>
          <p:spPr bwMode="auto">
            <a:xfrm flipV="1">
              <a:off x="3810" y="3162"/>
              <a:ext cx="1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06" name="Line 17"/>
            <p:cNvSpPr>
              <a:spLocks noChangeShapeType="1"/>
            </p:cNvSpPr>
            <p:nvPr/>
          </p:nvSpPr>
          <p:spPr bwMode="auto">
            <a:xfrm>
              <a:off x="3810" y="2874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08" name="Line 19"/>
            <p:cNvSpPr>
              <a:spLocks noChangeShapeType="1"/>
            </p:cNvSpPr>
            <p:nvPr/>
          </p:nvSpPr>
          <p:spPr bwMode="auto">
            <a:xfrm flipV="1">
              <a:off x="4090" y="3162"/>
              <a:ext cx="0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09" name="Line 20"/>
            <p:cNvSpPr>
              <a:spLocks noChangeShapeType="1"/>
            </p:cNvSpPr>
            <p:nvPr/>
          </p:nvSpPr>
          <p:spPr bwMode="auto">
            <a:xfrm>
              <a:off x="4090" y="2874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10" name="Rectangle 21"/>
            <p:cNvSpPr>
              <a:spLocks noChangeArrowheads="1"/>
            </p:cNvSpPr>
            <p:nvPr/>
          </p:nvSpPr>
          <p:spPr bwMode="auto">
            <a:xfrm>
              <a:off x="4063" y="3181"/>
              <a:ext cx="59" cy="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400" dirty="0" smtClean="0">
                  <a:latin typeface="Helvetica" pitchFamily="34" charset="0"/>
                </a:rPr>
                <a:t>150</a:t>
              </a:r>
              <a:endParaRPr lang="en-US" sz="1400" dirty="0"/>
            </a:p>
          </p:txBody>
        </p:sp>
        <p:sp>
          <p:nvSpPr>
            <p:cNvPr id="111" name="Line 22"/>
            <p:cNvSpPr>
              <a:spLocks noChangeShapeType="1"/>
            </p:cNvSpPr>
            <p:nvPr/>
          </p:nvSpPr>
          <p:spPr bwMode="auto">
            <a:xfrm flipV="1">
              <a:off x="4373" y="3162"/>
              <a:ext cx="0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12" name="Line 23"/>
            <p:cNvSpPr>
              <a:spLocks noChangeShapeType="1"/>
            </p:cNvSpPr>
            <p:nvPr/>
          </p:nvSpPr>
          <p:spPr bwMode="auto">
            <a:xfrm>
              <a:off x="4373" y="2874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13" name="Rectangle 24"/>
            <p:cNvSpPr>
              <a:spLocks noChangeArrowheads="1"/>
            </p:cNvSpPr>
            <p:nvPr/>
          </p:nvSpPr>
          <p:spPr bwMode="auto">
            <a:xfrm>
              <a:off x="4355" y="3181"/>
              <a:ext cx="59" cy="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400" dirty="0" smtClean="0">
                  <a:latin typeface="Helvetica" pitchFamily="34" charset="0"/>
                </a:rPr>
                <a:t>200</a:t>
              </a:r>
              <a:endParaRPr lang="en-US" sz="1400" dirty="0"/>
            </a:p>
          </p:txBody>
        </p:sp>
        <p:sp>
          <p:nvSpPr>
            <p:cNvPr id="114" name="Line 25"/>
            <p:cNvSpPr>
              <a:spLocks noChangeShapeType="1"/>
            </p:cNvSpPr>
            <p:nvPr/>
          </p:nvSpPr>
          <p:spPr bwMode="auto">
            <a:xfrm>
              <a:off x="3810" y="3169"/>
              <a:ext cx="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15" name="Line 26"/>
            <p:cNvSpPr>
              <a:spLocks noChangeShapeType="1"/>
            </p:cNvSpPr>
            <p:nvPr/>
          </p:nvSpPr>
          <p:spPr bwMode="auto">
            <a:xfrm flipH="1">
              <a:off x="4365" y="3169"/>
              <a:ext cx="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17" name="Line 28"/>
            <p:cNvSpPr>
              <a:spLocks noChangeShapeType="1"/>
            </p:cNvSpPr>
            <p:nvPr/>
          </p:nvSpPr>
          <p:spPr bwMode="auto">
            <a:xfrm>
              <a:off x="3810" y="3020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18" name="Line 29"/>
            <p:cNvSpPr>
              <a:spLocks noChangeShapeType="1"/>
            </p:cNvSpPr>
            <p:nvPr/>
          </p:nvSpPr>
          <p:spPr bwMode="auto">
            <a:xfrm flipH="1">
              <a:off x="4365" y="3020"/>
              <a:ext cx="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20" name="Line 31"/>
            <p:cNvSpPr>
              <a:spLocks noChangeShapeType="1"/>
            </p:cNvSpPr>
            <p:nvPr/>
          </p:nvSpPr>
          <p:spPr bwMode="auto">
            <a:xfrm>
              <a:off x="3810" y="2874"/>
              <a:ext cx="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21" name="Line 32"/>
            <p:cNvSpPr>
              <a:spLocks noChangeShapeType="1"/>
            </p:cNvSpPr>
            <p:nvPr/>
          </p:nvSpPr>
          <p:spPr bwMode="auto">
            <a:xfrm flipH="1">
              <a:off x="4365" y="2874"/>
              <a:ext cx="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23" name="Line 34"/>
            <p:cNvSpPr>
              <a:spLocks noChangeShapeType="1"/>
            </p:cNvSpPr>
            <p:nvPr/>
          </p:nvSpPr>
          <p:spPr bwMode="auto">
            <a:xfrm>
              <a:off x="3810" y="2874"/>
              <a:ext cx="56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24" name="Line 35"/>
            <p:cNvSpPr>
              <a:spLocks noChangeShapeType="1"/>
            </p:cNvSpPr>
            <p:nvPr/>
          </p:nvSpPr>
          <p:spPr bwMode="auto">
            <a:xfrm>
              <a:off x="3810" y="3169"/>
              <a:ext cx="56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25" name="Line 36"/>
            <p:cNvSpPr>
              <a:spLocks noChangeShapeType="1"/>
            </p:cNvSpPr>
            <p:nvPr/>
          </p:nvSpPr>
          <p:spPr bwMode="auto">
            <a:xfrm flipV="1">
              <a:off x="4373" y="2874"/>
              <a:ext cx="0" cy="2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26" name="Line 37"/>
            <p:cNvSpPr>
              <a:spLocks noChangeShapeType="1"/>
            </p:cNvSpPr>
            <p:nvPr/>
          </p:nvSpPr>
          <p:spPr bwMode="auto">
            <a:xfrm flipV="1">
              <a:off x="3810" y="2874"/>
              <a:ext cx="1" cy="2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27" name="Freeform 38"/>
            <p:cNvSpPr>
              <a:spLocks/>
            </p:cNvSpPr>
            <p:nvPr/>
          </p:nvSpPr>
          <p:spPr bwMode="auto">
            <a:xfrm>
              <a:off x="3810" y="2914"/>
              <a:ext cx="362" cy="255"/>
            </a:xfrm>
            <a:custGeom>
              <a:avLst/>
              <a:gdLst>
                <a:gd name="T0" fmla="*/ 0 w 904"/>
                <a:gd name="T1" fmla="*/ 0 h 639"/>
                <a:gd name="T2" fmla="*/ 0 w 904"/>
                <a:gd name="T3" fmla="*/ 0 h 639"/>
                <a:gd name="T4" fmla="*/ 0 w 904"/>
                <a:gd name="T5" fmla="*/ 0 h 639"/>
                <a:gd name="T6" fmla="*/ 0 w 904"/>
                <a:gd name="T7" fmla="*/ 0 h 639"/>
                <a:gd name="T8" fmla="*/ 0 w 904"/>
                <a:gd name="T9" fmla="*/ 0 h 639"/>
                <a:gd name="T10" fmla="*/ 0 w 904"/>
                <a:gd name="T11" fmla="*/ 0 h 639"/>
                <a:gd name="T12" fmla="*/ 0 w 904"/>
                <a:gd name="T13" fmla="*/ 0 h 639"/>
                <a:gd name="T14" fmla="*/ 0 w 904"/>
                <a:gd name="T15" fmla="*/ 0 h 639"/>
                <a:gd name="T16" fmla="*/ 0 w 904"/>
                <a:gd name="T17" fmla="*/ 0 h 639"/>
                <a:gd name="T18" fmla="*/ 0 w 904"/>
                <a:gd name="T19" fmla="*/ 0 h 639"/>
                <a:gd name="T20" fmla="*/ 0 w 904"/>
                <a:gd name="T21" fmla="*/ 0 h 639"/>
                <a:gd name="T22" fmla="*/ 0 w 904"/>
                <a:gd name="T23" fmla="*/ 0 h 639"/>
                <a:gd name="T24" fmla="*/ 0 w 904"/>
                <a:gd name="T25" fmla="*/ 0 h 639"/>
                <a:gd name="T26" fmla="*/ 0 w 904"/>
                <a:gd name="T27" fmla="*/ 0 h 639"/>
                <a:gd name="T28" fmla="*/ 0 w 904"/>
                <a:gd name="T29" fmla="*/ 0 h 639"/>
                <a:gd name="T30" fmla="*/ 0 w 904"/>
                <a:gd name="T31" fmla="*/ 0 h 639"/>
                <a:gd name="T32" fmla="*/ 0 w 904"/>
                <a:gd name="T33" fmla="*/ 0 h 639"/>
                <a:gd name="T34" fmla="*/ 0 w 904"/>
                <a:gd name="T35" fmla="*/ 0 h 639"/>
                <a:gd name="T36" fmla="*/ 0 w 904"/>
                <a:gd name="T37" fmla="*/ 0 h 639"/>
                <a:gd name="T38" fmla="*/ 0 w 904"/>
                <a:gd name="T39" fmla="*/ 0 h 639"/>
                <a:gd name="T40" fmla="*/ 0 w 904"/>
                <a:gd name="T41" fmla="*/ 0 h 639"/>
                <a:gd name="T42" fmla="*/ 0 w 904"/>
                <a:gd name="T43" fmla="*/ 0 h 639"/>
                <a:gd name="T44" fmla="*/ 0 w 904"/>
                <a:gd name="T45" fmla="*/ 0 h 639"/>
                <a:gd name="T46" fmla="*/ 0 w 904"/>
                <a:gd name="T47" fmla="*/ 0 h 639"/>
                <a:gd name="T48" fmla="*/ 0 w 904"/>
                <a:gd name="T49" fmla="*/ 0 h 639"/>
                <a:gd name="T50" fmla="*/ 0 w 904"/>
                <a:gd name="T51" fmla="*/ 0 h 639"/>
                <a:gd name="T52" fmla="*/ 0 w 904"/>
                <a:gd name="T53" fmla="*/ 0 h 639"/>
                <a:gd name="T54" fmla="*/ 0 w 904"/>
                <a:gd name="T55" fmla="*/ 0 h 639"/>
                <a:gd name="T56" fmla="*/ 0 w 904"/>
                <a:gd name="T57" fmla="*/ 0 h 639"/>
                <a:gd name="T58" fmla="*/ 0 w 904"/>
                <a:gd name="T59" fmla="*/ 0 h 639"/>
                <a:gd name="T60" fmla="*/ 0 w 904"/>
                <a:gd name="T61" fmla="*/ 0 h 639"/>
                <a:gd name="T62" fmla="*/ 0 w 904"/>
                <a:gd name="T63" fmla="*/ 0 h 639"/>
                <a:gd name="T64" fmla="*/ 0 w 904"/>
                <a:gd name="T65" fmla="*/ 0 h 639"/>
                <a:gd name="T66" fmla="*/ 0 w 904"/>
                <a:gd name="T67" fmla="*/ 0 h 639"/>
                <a:gd name="T68" fmla="*/ 0 w 904"/>
                <a:gd name="T69" fmla="*/ 0 h 639"/>
                <a:gd name="T70" fmla="*/ 0 w 904"/>
                <a:gd name="T71" fmla="*/ 0 h 639"/>
                <a:gd name="T72" fmla="*/ 0 w 904"/>
                <a:gd name="T73" fmla="*/ 0 h 639"/>
                <a:gd name="T74" fmla="*/ 0 w 904"/>
                <a:gd name="T75" fmla="*/ 0 h 639"/>
                <a:gd name="T76" fmla="*/ 0 w 904"/>
                <a:gd name="T77" fmla="*/ 0 h 639"/>
                <a:gd name="T78" fmla="*/ 0 w 904"/>
                <a:gd name="T79" fmla="*/ 0 h 639"/>
                <a:gd name="T80" fmla="*/ 0 w 904"/>
                <a:gd name="T81" fmla="*/ 0 h 639"/>
                <a:gd name="T82" fmla="*/ 0 w 904"/>
                <a:gd name="T83" fmla="*/ 0 h 6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04"/>
                <a:gd name="T127" fmla="*/ 0 h 639"/>
                <a:gd name="T128" fmla="*/ 904 w 904"/>
                <a:gd name="T129" fmla="*/ 639 h 63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04" h="639">
                  <a:moveTo>
                    <a:pt x="0" y="158"/>
                  </a:moveTo>
                  <a:lnTo>
                    <a:pt x="10" y="246"/>
                  </a:lnTo>
                  <a:lnTo>
                    <a:pt x="19" y="354"/>
                  </a:lnTo>
                  <a:lnTo>
                    <a:pt x="19" y="197"/>
                  </a:lnTo>
                  <a:lnTo>
                    <a:pt x="29" y="0"/>
                  </a:lnTo>
                  <a:lnTo>
                    <a:pt x="39" y="551"/>
                  </a:lnTo>
                  <a:lnTo>
                    <a:pt x="49" y="512"/>
                  </a:lnTo>
                  <a:lnTo>
                    <a:pt x="49" y="187"/>
                  </a:lnTo>
                  <a:lnTo>
                    <a:pt x="59" y="462"/>
                  </a:lnTo>
                  <a:lnTo>
                    <a:pt x="69" y="403"/>
                  </a:lnTo>
                  <a:lnTo>
                    <a:pt x="69" y="443"/>
                  </a:lnTo>
                  <a:lnTo>
                    <a:pt x="78" y="541"/>
                  </a:lnTo>
                  <a:lnTo>
                    <a:pt x="88" y="541"/>
                  </a:lnTo>
                  <a:lnTo>
                    <a:pt x="98" y="413"/>
                  </a:lnTo>
                  <a:lnTo>
                    <a:pt x="98" y="590"/>
                  </a:lnTo>
                  <a:lnTo>
                    <a:pt x="108" y="561"/>
                  </a:lnTo>
                  <a:lnTo>
                    <a:pt x="118" y="620"/>
                  </a:lnTo>
                  <a:lnTo>
                    <a:pt x="118" y="531"/>
                  </a:lnTo>
                  <a:lnTo>
                    <a:pt x="128" y="630"/>
                  </a:lnTo>
                  <a:lnTo>
                    <a:pt x="137" y="423"/>
                  </a:lnTo>
                  <a:lnTo>
                    <a:pt x="147" y="413"/>
                  </a:lnTo>
                  <a:lnTo>
                    <a:pt x="147" y="600"/>
                  </a:lnTo>
                  <a:lnTo>
                    <a:pt x="157" y="502"/>
                  </a:lnTo>
                  <a:lnTo>
                    <a:pt x="167" y="295"/>
                  </a:lnTo>
                  <a:lnTo>
                    <a:pt x="167" y="580"/>
                  </a:lnTo>
                  <a:lnTo>
                    <a:pt x="177" y="364"/>
                  </a:lnTo>
                  <a:lnTo>
                    <a:pt x="187" y="413"/>
                  </a:lnTo>
                  <a:lnTo>
                    <a:pt x="196" y="423"/>
                  </a:lnTo>
                  <a:lnTo>
                    <a:pt x="196" y="580"/>
                  </a:lnTo>
                  <a:lnTo>
                    <a:pt x="206" y="610"/>
                  </a:lnTo>
                  <a:lnTo>
                    <a:pt x="216" y="315"/>
                  </a:lnTo>
                  <a:lnTo>
                    <a:pt x="216" y="571"/>
                  </a:lnTo>
                  <a:lnTo>
                    <a:pt x="226" y="462"/>
                  </a:lnTo>
                  <a:lnTo>
                    <a:pt x="236" y="423"/>
                  </a:lnTo>
                  <a:lnTo>
                    <a:pt x="246" y="580"/>
                  </a:lnTo>
                  <a:lnTo>
                    <a:pt x="246" y="492"/>
                  </a:lnTo>
                  <a:lnTo>
                    <a:pt x="255" y="580"/>
                  </a:lnTo>
                  <a:lnTo>
                    <a:pt x="265" y="630"/>
                  </a:lnTo>
                  <a:lnTo>
                    <a:pt x="265" y="148"/>
                  </a:lnTo>
                  <a:lnTo>
                    <a:pt x="275" y="610"/>
                  </a:lnTo>
                  <a:lnTo>
                    <a:pt x="285" y="630"/>
                  </a:lnTo>
                  <a:lnTo>
                    <a:pt x="295" y="561"/>
                  </a:lnTo>
                  <a:lnTo>
                    <a:pt x="295" y="590"/>
                  </a:lnTo>
                  <a:lnTo>
                    <a:pt x="305" y="502"/>
                  </a:lnTo>
                  <a:lnTo>
                    <a:pt x="314" y="600"/>
                  </a:lnTo>
                  <a:lnTo>
                    <a:pt x="314" y="620"/>
                  </a:lnTo>
                  <a:lnTo>
                    <a:pt x="324" y="610"/>
                  </a:lnTo>
                  <a:lnTo>
                    <a:pt x="334" y="610"/>
                  </a:lnTo>
                  <a:lnTo>
                    <a:pt x="344" y="580"/>
                  </a:lnTo>
                  <a:lnTo>
                    <a:pt x="344" y="590"/>
                  </a:lnTo>
                  <a:lnTo>
                    <a:pt x="354" y="571"/>
                  </a:lnTo>
                  <a:lnTo>
                    <a:pt x="364" y="423"/>
                  </a:lnTo>
                  <a:lnTo>
                    <a:pt x="364" y="462"/>
                  </a:lnTo>
                  <a:lnTo>
                    <a:pt x="373" y="571"/>
                  </a:lnTo>
                  <a:lnTo>
                    <a:pt x="383" y="551"/>
                  </a:lnTo>
                  <a:lnTo>
                    <a:pt x="393" y="521"/>
                  </a:lnTo>
                  <a:lnTo>
                    <a:pt x="393" y="502"/>
                  </a:lnTo>
                  <a:lnTo>
                    <a:pt x="403" y="561"/>
                  </a:lnTo>
                  <a:lnTo>
                    <a:pt x="413" y="590"/>
                  </a:lnTo>
                  <a:lnTo>
                    <a:pt x="413" y="620"/>
                  </a:lnTo>
                  <a:lnTo>
                    <a:pt x="423" y="600"/>
                  </a:lnTo>
                  <a:lnTo>
                    <a:pt x="432" y="600"/>
                  </a:lnTo>
                  <a:lnTo>
                    <a:pt x="442" y="580"/>
                  </a:lnTo>
                  <a:lnTo>
                    <a:pt x="442" y="630"/>
                  </a:lnTo>
                  <a:lnTo>
                    <a:pt x="452" y="610"/>
                  </a:lnTo>
                  <a:lnTo>
                    <a:pt x="462" y="600"/>
                  </a:lnTo>
                  <a:lnTo>
                    <a:pt x="472" y="541"/>
                  </a:lnTo>
                  <a:lnTo>
                    <a:pt x="482" y="541"/>
                  </a:lnTo>
                  <a:lnTo>
                    <a:pt x="491" y="590"/>
                  </a:lnTo>
                  <a:lnTo>
                    <a:pt x="491" y="521"/>
                  </a:lnTo>
                  <a:lnTo>
                    <a:pt x="501" y="413"/>
                  </a:lnTo>
                  <a:lnTo>
                    <a:pt x="511" y="600"/>
                  </a:lnTo>
                  <a:lnTo>
                    <a:pt x="511" y="571"/>
                  </a:lnTo>
                  <a:lnTo>
                    <a:pt x="521" y="512"/>
                  </a:lnTo>
                  <a:lnTo>
                    <a:pt x="531" y="639"/>
                  </a:lnTo>
                  <a:lnTo>
                    <a:pt x="541" y="502"/>
                  </a:lnTo>
                  <a:lnTo>
                    <a:pt x="541" y="551"/>
                  </a:lnTo>
                  <a:lnTo>
                    <a:pt x="550" y="512"/>
                  </a:lnTo>
                  <a:lnTo>
                    <a:pt x="560" y="512"/>
                  </a:lnTo>
                  <a:lnTo>
                    <a:pt x="560" y="561"/>
                  </a:lnTo>
                  <a:lnTo>
                    <a:pt x="570" y="600"/>
                  </a:lnTo>
                  <a:lnTo>
                    <a:pt x="580" y="521"/>
                  </a:lnTo>
                  <a:lnTo>
                    <a:pt x="590" y="639"/>
                  </a:lnTo>
                  <a:lnTo>
                    <a:pt x="590" y="246"/>
                  </a:lnTo>
                  <a:lnTo>
                    <a:pt x="600" y="630"/>
                  </a:lnTo>
                  <a:lnTo>
                    <a:pt x="609" y="384"/>
                  </a:lnTo>
                  <a:lnTo>
                    <a:pt x="609" y="620"/>
                  </a:lnTo>
                  <a:lnTo>
                    <a:pt x="619" y="580"/>
                  </a:lnTo>
                  <a:lnTo>
                    <a:pt x="629" y="630"/>
                  </a:lnTo>
                  <a:lnTo>
                    <a:pt x="639" y="610"/>
                  </a:lnTo>
                  <a:lnTo>
                    <a:pt x="639" y="541"/>
                  </a:lnTo>
                  <a:lnTo>
                    <a:pt x="649" y="630"/>
                  </a:lnTo>
                  <a:lnTo>
                    <a:pt x="658" y="551"/>
                  </a:lnTo>
                  <a:lnTo>
                    <a:pt x="658" y="541"/>
                  </a:lnTo>
                  <a:lnTo>
                    <a:pt x="668" y="462"/>
                  </a:lnTo>
                  <a:lnTo>
                    <a:pt x="678" y="403"/>
                  </a:lnTo>
                  <a:lnTo>
                    <a:pt x="688" y="551"/>
                  </a:lnTo>
                  <a:lnTo>
                    <a:pt x="688" y="610"/>
                  </a:lnTo>
                  <a:lnTo>
                    <a:pt x="698" y="561"/>
                  </a:lnTo>
                  <a:lnTo>
                    <a:pt x="708" y="561"/>
                  </a:lnTo>
                  <a:lnTo>
                    <a:pt x="708" y="639"/>
                  </a:lnTo>
                  <a:lnTo>
                    <a:pt x="717" y="521"/>
                  </a:lnTo>
                  <a:lnTo>
                    <a:pt x="727" y="462"/>
                  </a:lnTo>
                  <a:lnTo>
                    <a:pt x="737" y="512"/>
                  </a:lnTo>
                  <a:lnTo>
                    <a:pt x="737" y="472"/>
                  </a:lnTo>
                  <a:lnTo>
                    <a:pt x="747" y="423"/>
                  </a:lnTo>
                  <a:lnTo>
                    <a:pt x="757" y="610"/>
                  </a:lnTo>
                  <a:lnTo>
                    <a:pt x="757" y="541"/>
                  </a:lnTo>
                  <a:lnTo>
                    <a:pt x="767" y="630"/>
                  </a:lnTo>
                  <a:lnTo>
                    <a:pt x="776" y="580"/>
                  </a:lnTo>
                  <a:lnTo>
                    <a:pt x="786" y="541"/>
                  </a:lnTo>
                  <a:lnTo>
                    <a:pt x="786" y="630"/>
                  </a:lnTo>
                  <a:lnTo>
                    <a:pt x="796" y="620"/>
                  </a:lnTo>
                  <a:lnTo>
                    <a:pt x="806" y="600"/>
                  </a:lnTo>
                  <a:lnTo>
                    <a:pt x="806" y="531"/>
                  </a:lnTo>
                  <a:lnTo>
                    <a:pt x="816" y="561"/>
                  </a:lnTo>
                  <a:lnTo>
                    <a:pt x="826" y="521"/>
                  </a:lnTo>
                  <a:lnTo>
                    <a:pt x="835" y="590"/>
                  </a:lnTo>
                  <a:lnTo>
                    <a:pt x="835" y="630"/>
                  </a:lnTo>
                  <a:lnTo>
                    <a:pt x="845" y="571"/>
                  </a:lnTo>
                  <a:lnTo>
                    <a:pt x="855" y="639"/>
                  </a:lnTo>
                  <a:lnTo>
                    <a:pt x="855" y="571"/>
                  </a:lnTo>
                  <a:lnTo>
                    <a:pt x="865" y="610"/>
                  </a:lnTo>
                  <a:lnTo>
                    <a:pt x="875" y="521"/>
                  </a:lnTo>
                  <a:lnTo>
                    <a:pt x="885" y="630"/>
                  </a:lnTo>
                  <a:lnTo>
                    <a:pt x="885" y="590"/>
                  </a:lnTo>
                  <a:lnTo>
                    <a:pt x="894" y="600"/>
                  </a:lnTo>
                  <a:lnTo>
                    <a:pt x="904" y="630"/>
                  </a:lnTo>
                </a:path>
              </a:pathLst>
            </a:cu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28" name="Freeform 39"/>
            <p:cNvSpPr>
              <a:spLocks/>
            </p:cNvSpPr>
            <p:nvPr/>
          </p:nvSpPr>
          <p:spPr bwMode="auto">
            <a:xfrm>
              <a:off x="4172" y="3079"/>
              <a:ext cx="189" cy="90"/>
            </a:xfrm>
            <a:custGeom>
              <a:avLst/>
              <a:gdLst>
                <a:gd name="T0" fmla="*/ 0 w 472"/>
                <a:gd name="T1" fmla="*/ 0 h 226"/>
                <a:gd name="T2" fmla="*/ 0 w 472"/>
                <a:gd name="T3" fmla="*/ 0 h 226"/>
                <a:gd name="T4" fmla="*/ 0 w 472"/>
                <a:gd name="T5" fmla="*/ 0 h 226"/>
                <a:gd name="T6" fmla="*/ 0 w 472"/>
                <a:gd name="T7" fmla="*/ 0 h 226"/>
                <a:gd name="T8" fmla="*/ 0 w 472"/>
                <a:gd name="T9" fmla="*/ 0 h 226"/>
                <a:gd name="T10" fmla="*/ 0 w 472"/>
                <a:gd name="T11" fmla="*/ 0 h 226"/>
                <a:gd name="T12" fmla="*/ 0 w 472"/>
                <a:gd name="T13" fmla="*/ 0 h 226"/>
                <a:gd name="T14" fmla="*/ 0 w 472"/>
                <a:gd name="T15" fmla="*/ 0 h 226"/>
                <a:gd name="T16" fmla="*/ 0 w 472"/>
                <a:gd name="T17" fmla="*/ 0 h 226"/>
                <a:gd name="T18" fmla="*/ 0 w 472"/>
                <a:gd name="T19" fmla="*/ 0 h 226"/>
                <a:gd name="T20" fmla="*/ 0 w 472"/>
                <a:gd name="T21" fmla="*/ 0 h 226"/>
                <a:gd name="T22" fmla="*/ 0 w 472"/>
                <a:gd name="T23" fmla="*/ 0 h 226"/>
                <a:gd name="T24" fmla="*/ 0 w 472"/>
                <a:gd name="T25" fmla="*/ 0 h 226"/>
                <a:gd name="T26" fmla="*/ 0 w 472"/>
                <a:gd name="T27" fmla="*/ 0 h 226"/>
                <a:gd name="T28" fmla="*/ 0 w 472"/>
                <a:gd name="T29" fmla="*/ 0 h 226"/>
                <a:gd name="T30" fmla="*/ 0 w 472"/>
                <a:gd name="T31" fmla="*/ 0 h 226"/>
                <a:gd name="T32" fmla="*/ 0 w 472"/>
                <a:gd name="T33" fmla="*/ 0 h 226"/>
                <a:gd name="T34" fmla="*/ 0 w 472"/>
                <a:gd name="T35" fmla="*/ 0 h 226"/>
                <a:gd name="T36" fmla="*/ 0 w 472"/>
                <a:gd name="T37" fmla="*/ 0 h 226"/>
                <a:gd name="T38" fmla="*/ 0 w 472"/>
                <a:gd name="T39" fmla="*/ 0 h 226"/>
                <a:gd name="T40" fmla="*/ 0 w 472"/>
                <a:gd name="T41" fmla="*/ 0 h 226"/>
                <a:gd name="T42" fmla="*/ 0 w 472"/>
                <a:gd name="T43" fmla="*/ 0 h 226"/>
                <a:gd name="T44" fmla="*/ 0 w 472"/>
                <a:gd name="T45" fmla="*/ 0 h 226"/>
                <a:gd name="T46" fmla="*/ 0 w 472"/>
                <a:gd name="T47" fmla="*/ 0 h 226"/>
                <a:gd name="T48" fmla="*/ 0 w 472"/>
                <a:gd name="T49" fmla="*/ 0 h 226"/>
                <a:gd name="T50" fmla="*/ 0 w 472"/>
                <a:gd name="T51" fmla="*/ 0 h 226"/>
                <a:gd name="T52" fmla="*/ 0 w 472"/>
                <a:gd name="T53" fmla="*/ 0 h 226"/>
                <a:gd name="T54" fmla="*/ 0 w 472"/>
                <a:gd name="T55" fmla="*/ 0 h 226"/>
                <a:gd name="T56" fmla="*/ 0 w 472"/>
                <a:gd name="T57" fmla="*/ 0 h 226"/>
                <a:gd name="T58" fmla="*/ 0 w 472"/>
                <a:gd name="T59" fmla="*/ 0 h 226"/>
                <a:gd name="T60" fmla="*/ 0 w 472"/>
                <a:gd name="T61" fmla="*/ 0 h 226"/>
                <a:gd name="T62" fmla="*/ 0 w 472"/>
                <a:gd name="T63" fmla="*/ 0 h 22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72"/>
                <a:gd name="T97" fmla="*/ 0 h 226"/>
                <a:gd name="T98" fmla="*/ 472 w 472"/>
                <a:gd name="T99" fmla="*/ 226 h 22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72" h="226">
                  <a:moveTo>
                    <a:pt x="0" y="217"/>
                  </a:moveTo>
                  <a:lnTo>
                    <a:pt x="0" y="197"/>
                  </a:lnTo>
                  <a:lnTo>
                    <a:pt x="10" y="118"/>
                  </a:lnTo>
                  <a:lnTo>
                    <a:pt x="20" y="217"/>
                  </a:lnTo>
                  <a:lnTo>
                    <a:pt x="30" y="177"/>
                  </a:lnTo>
                  <a:lnTo>
                    <a:pt x="30" y="158"/>
                  </a:lnTo>
                  <a:lnTo>
                    <a:pt x="40" y="148"/>
                  </a:lnTo>
                  <a:lnTo>
                    <a:pt x="49" y="158"/>
                  </a:lnTo>
                  <a:lnTo>
                    <a:pt x="49" y="69"/>
                  </a:lnTo>
                  <a:lnTo>
                    <a:pt x="59" y="138"/>
                  </a:lnTo>
                  <a:lnTo>
                    <a:pt x="69" y="10"/>
                  </a:lnTo>
                  <a:lnTo>
                    <a:pt x="79" y="187"/>
                  </a:lnTo>
                  <a:lnTo>
                    <a:pt x="79" y="167"/>
                  </a:lnTo>
                  <a:lnTo>
                    <a:pt x="89" y="79"/>
                  </a:lnTo>
                  <a:lnTo>
                    <a:pt x="99" y="177"/>
                  </a:lnTo>
                  <a:lnTo>
                    <a:pt x="99" y="108"/>
                  </a:lnTo>
                  <a:lnTo>
                    <a:pt x="108" y="187"/>
                  </a:lnTo>
                  <a:lnTo>
                    <a:pt x="118" y="128"/>
                  </a:lnTo>
                  <a:lnTo>
                    <a:pt x="128" y="177"/>
                  </a:lnTo>
                  <a:lnTo>
                    <a:pt x="128" y="0"/>
                  </a:lnTo>
                  <a:lnTo>
                    <a:pt x="138" y="49"/>
                  </a:lnTo>
                  <a:lnTo>
                    <a:pt x="148" y="158"/>
                  </a:lnTo>
                  <a:lnTo>
                    <a:pt x="148" y="177"/>
                  </a:lnTo>
                  <a:lnTo>
                    <a:pt x="158" y="197"/>
                  </a:lnTo>
                  <a:lnTo>
                    <a:pt x="167" y="148"/>
                  </a:lnTo>
                  <a:lnTo>
                    <a:pt x="177" y="79"/>
                  </a:lnTo>
                  <a:lnTo>
                    <a:pt x="177" y="187"/>
                  </a:lnTo>
                  <a:lnTo>
                    <a:pt x="187" y="197"/>
                  </a:lnTo>
                  <a:lnTo>
                    <a:pt x="197" y="177"/>
                  </a:lnTo>
                  <a:lnTo>
                    <a:pt x="197" y="138"/>
                  </a:lnTo>
                  <a:lnTo>
                    <a:pt x="207" y="138"/>
                  </a:lnTo>
                  <a:lnTo>
                    <a:pt x="217" y="158"/>
                  </a:lnTo>
                  <a:lnTo>
                    <a:pt x="226" y="217"/>
                  </a:lnTo>
                  <a:lnTo>
                    <a:pt x="226" y="167"/>
                  </a:lnTo>
                  <a:lnTo>
                    <a:pt x="236" y="138"/>
                  </a:lnTo>
                  <a:lnTo>
                    <a:pt x="246" y="138"/>
                  </a:lnTo>
                  <a:lnTo>
                    <a:pt x="246" y="207"/>
                  </a:lnTo>
                  <a:lnTo>
                    <a:pt x="256" y="217"/>
                  </a:lnTo>
                  <a:lnTo>
                    <a:pt x="266" y="187"/>
                  </a:lnTo>
                  <a:lnTo>
                    <a:pt x="276" y="226"/>
                  </a:lnTo>
                  <a:lnTo>
                    <a:pt x="276" y="99"/>
                  </a:lnTo>
                  <a:lnTo>
                    <a:pt x="285" y="207"/>
                  </a:lnTo>
                  <a:lnTo>
                    <a:pt x="295" y="207"/>
                  </a:lnTo>
                  <a:lnTo>
                    <a:pt x="295" y="0"/>
                  </a:lnTo>
                  <a:lnTo>
                    <a:pt x="305" y="187"/>
                  </a:lnTo>
                  <a:lnTo>
                    <a:pt x="315" y="217"/>
                  </a:lnTo>
                  <a:lnTo>
                    <a:pt x="335" y="207"/>
                  </a:lnTo>
                  <a:lnTo>
                    <a:pt x="344" y="177"/>
                  </a:lnTo>
                  <a:lnTo>
                    <a:pt x="344" y="217"/>
                  </a:lnTo>
                  <a:lnTo>
                    <a:pt x="354" y="138"/>
                  </a:lnTo>
                  <a:lnTo>
                    <a:pt x="364" y="118"/>
                  </a:lnTo>
                  <a:lnTo>
                    <a:pt x="374" y="187"/>
                  </a:lnTo>
                  <a:lnTo>
                    <a:pt x="374" y="197"/>
                  </a:lnTo>
                  <a:lnTo>
                    <a:pt x="384" y="89"/>
                  </a:lnTo>
                  <a:lnTo>
                    <a:pt x="394" y="207"/>
                  </a:lnTo>
                  <a:lnTo>
                    <a:pt x="394" y="217"/>
                  </a:lnTo>
                  <a:lnTo>
                    <a:pt x="403" y="177"/>
                  </a:lnTo>
                  <a:lnTo>
                    <a:pt x="413" y="177"/>
                  </a:lnTo>
                  <a:lnTo>
                    <a:pt x="423" y="187"/>
                  </a:lnTo>
                  <a:lnTo>
                    <a:pt x="433" y="148"/>
                  </a:lnTo>
                  <a:lnTo>
                    <a:pt x="443" y="187"/>
                  </a:lnTo>
                  <a:lnTo>
                    <a:pt x="453" y="197"/>
                  </a:lnTo>
                  <a:lnTo>
                    <a:pt x="462" y="158"/>
                  </a:lnTo>
                  <a:lnTo>
                    <a:pt x="472" y="128"/>
                  </a:lnTo>
                </a:path>
              </a:pathLst>
            </a:cu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</p:grpSp>
      <p:grpSp>
        <p:nvGrpSpPr>
          <p:cNvPr id="129" name="Group 42"/>
          <p:cNvGrpSpPr>
            <a:grpSpLocks/>
          </p:cNvGrpSpPr>
          <p:nvPr/>
        </p:nvGrpSpPr>
        <p:grpSpPr bwMode="auto">
          <a:xfrm>
            <a:off x="6064760" y="5272314"/>
            <a:ext cx="3061099" cy="1116499"/>
            <a:chOff x="3810" y="2874"/>
            <a:chExt cx="604" cy="380"/>
          </a:xfrm>
        </p:grpSpPr>
        <p:sp>
          <p:nvSpPr>
            <p:cNvPr id="130" name="Rectangle 8"/>
            <p:cNvSpPr>
              <a:spLocks noChangeArrowheads="1"/>
            </p:cNvSpPr>
            <p:nvPr/>
          </p:nvSpPr>
          <p:spPr bwMode="auto">
            <a:xfrm>
              <a:off x="3810" y="2874"/>
              <a:ext cx="563" cy="29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rtl="1"/>
              <a:endParaRPr lang="en-US" sz="1400"/>
            </a:p>
          </p:txBody>
        </p:sp>
        <p:sp>
          <p:nvSpPr>
            <p:cNvPr id="131" name="Rectangle 9"/>
            <p:cNvSpPr>
              <a:spLocks noChangeArrowheads="1"/>
            </p:cNvSpPr>
            <p:nvPr/>
          </p:nvSpPr>
          <p:spPr bwMode="auto">
            <a:xfrm>
              <a:off x="3810" y="2874"/>
              <a:ext cx="563" cy="295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r" rtl="1"/>
              <a:endParaRPr lang="en-US" sz="1400"/>
            </a:p>
          </p:txBody>
        </p:sp>
        <p:sp>
          <p:nvSpPr>
            <p:cNvPr id="132" name="Line 10"/>
            <p:cNvSpPr>
              <a:spLocks noChangeShapeType="1"/>
            </p:cNvSpPr>
            <p:nvPr/>
          </p:nvSpPr>
          <p:spPr bwMode="auto">
            <a:xfrm>
              <a:off x="3810" y="2874"/>
              <a:ext cx="56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33" name="Line 11"/>
            <p:cNvSpPr>
              <a:spLocks noChangeShapeType="1"/>
            </p:cNvSpPr>
            <p:nvPr/>
          </p:nvSpPr>
          <p:spPr bwMode="auto">
            <a:xfrm>
              <a:off x="3810" y="3169"/>
              <a:ext cx="56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34" name="Line 12"/>
            <p:cNvSpPr>
              <a:spLocks noChangeShapeType="1"/>
            </p:cNvSpPr>
            <p:nvPr/>
          </p:nvSpPr>
          <p:spPr bwMode="auto">
            <a:xfrm flipV="1">
              <a:off x="4373" y="2874"/>
              <a:ext cx="0" cy="2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35" name="Line 13"/>
            <p:cNvSpPr>
              <a:spLocks noChangeShapeType="1"/>
            </p:cNvSpPr>
            <p:nvPr/>
          </p:nvSpPr>
          <p:spPr bwMode="auto">
            <a:xfrm flipV="1">
              <a:off x="3810" y="2874"/>
              <a:ext cx="1" cy="2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36" name="Line 14"/>
            <p:cNvSpPr>
              <a:spLocks noChangeShapeType="1"/>
            </p:cNvSpPr>
            <p:nvPr/>
          </p:nvSpPr>
          <p:spPr bwMode="auto">
            <a:xfrm>
              <a:off x="3810" y="3169"/>
              <a:ext cx="56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37" name="Line 15"/>
            <p:cNvSpPr>
              <a:spLocks noChangeShapeType="1"/>
            </p:cNvSpPr>
            <p:nvPr/>
          </p:nvSpPr>
          <p:spPr bwMode="auto">
            <a:xfrm flipV="1">
              <a:off x="3810" y="2874"/>
              <a:ext cx="1" cy="2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38" name="Line 16"/>
            <p:cNvSpPr>
              <a:spLocks noChangeShapeType="1"/>
            </p:cNvSpPr>
            <p:nvPr/>
          </p:nvSpPr>
          <p:spPr bwMode="auto">
            <a:xfrm flipV="1">
              <a:off x="3810" y="3162"/>
              <a:ext cx="1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39" name="Line 17"/>
            <p:cNvSpPr>
              <a:spLocks noChangeShapeType="1"/>
            </p:cNvSpPr>
            <p:nvPr/>
          </p:nvSpPr>
          <p:spPr bwMode="auto">
            <a:xfrm>
              <a:off x="3810" y="2874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41" name="Line 19"/>
            <p:cNvSpPr>
              <a:spLocks noChangeShapeType="1"/>
            </p:cNvSpPr>
            <p:nvPr/>
          </p:nvSpPr>
          <p:spPr bwMode="auto">
            <a:xfrm flipV="1">
              <a:off x="4090" y="3162"/>
              <a:ext cx="0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42" name="Line 20"/>
            <p:cNvSpPr>
              <a:spLocks noChangeShapeType="1"/>
            </p:cNvSpPr>
            <p:nvPr/>
          </p:nvSpPr>
          <p:spPr bwMode="auto">
            <a:xfrm>
              <a:off x="4090" y="2874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43" name="Rectangle 21"/>
            <p:cNvSpPr>
              <a:spLocks noChangeArrowheads="1"/>
            </p:cNvSpPr>
            <p:nvPr/>
          </p:nvSpPr>
          <p:spPr bwMode="auto">
            <a:xfrm>
              <a:off x="4072" y="3181"/>
              <a:ext cx="59" cy="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400" dirty="0" smtClean="0">
                  <a:latin typeface="Helvetica" pitchFamily="34" charset="0"/>
                </a:rPr>
                <a:t>250</a:t>
              </a:r>
              <a:endParaRPr lang="en-US" sz="1400" dirty="0"/>
            </a:p>
          </p:txBody>
        </p:sp>
        <p:sp>
          <p:nvSpPr>
            <p:cNvPr id="144" name="Line 22"/>
            <p:cNvSpPr>
              <a:spLocks noChangeShapeType="1"/>
            </p:cNvSpPr>
            <p:nvPr/>
          </p:nvSpPr>
          <p:spPr bwMode="auto">
            <a:xfrm flipV="1">
              <a:off x="4373" y="3162"/>
              <a:ext cx="0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45" name="Line 23"/>
            <p:cNvSpPr>
              <a:spLocks noChangeShapeType="1"/>
            </p:cNvSpPr>
            <p:nvPr/>
          </p:nvSpPr>
          <p:spPr bwMode="auto">
            <a:xfrm>
              <a:off x="4373" y="2874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46" name="Rectangle 24"/>
            <p:cNvSpPr>
              <a:spLocks noChangeArrowheads="1"/>
            </p:cNvSpPr>
            <p:nvPr/>
          </p:nvSpPr>
          <p:spPr bwMode="auto">
            <a:xfrm>
              <a:off x="4355" y="3181"/>
              <a:ext cx="59" cy="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400" dirty="0" smtClean="0">
                  <a:latin typeface="Helvetica" pitchFamily="34" charset="0"/>
                </a:rPr>
                <a:t>300</a:t>
              </a:r>
              <a:endParaRPr lang="en-US" sz="1400" dirty="0"/>
            </a:p>
          </p:txBody>
        </p:sp>
        <p:sp>
          <p:nvSpPr>
            <p:cNvPr id="147" name="Line 25"/>
            <p:cNvSpPr>
              <a:spLocks noChangeShapeType="1"/>
            </p:cNvSpPr>
            <p:nvPr/>
          </p:nvSpPr>
          <p:spPr bwMode="auto">
            <a:xfrm>
              <a:off x="3810" y="3169"/>
              <a:ext cx="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48" name="Line 26"/>
            <p:cNvSpPr>
              <a:spLocks noChangeShapeType="1"/>
            </p:cNvSpPr>
            <p:nvPr/>
          </p:nvSpPr>
          <p:spPr bwMode="auto">
            <a:xfrm flipH="1">
              <a:off x="4365" y="3169"/>
              <a:ext cx="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50" name="Line 28"/>
            <p:cNvSpPr>
              <a:spLocks noChangeShapeType="1"/>
            </p:cNvSpPr>
            <p:nvPr/>
          </p:nvSpPr>
          <p:spPr bwMode="auto">
            <a:xfrm>
              <a:off x="3810" y="3020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51" name="Line 29"/>
            <p:cNvSpPr>
              <a:spLocks noChangeShapeType="1"/>
            </p:cNvSpPr>
            <p:nvPr/>
          </p:nvSpPr>
          <p:spPr bwMode="auto">
            <a:xfrm flipH="1">
              <a:off x="4365" y="3020"/>
              <a:ext cx="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53" name="Line 31"/>
            <p:cNvSpPr>
              <a:spLocks noChangeShapeType="1"/>
            </p:cNvSpPr>
            <p:nvPr/>
          </p:nvSpPr>
          <p:spPr bwMode="auto">
            <a:xfrm>
              <a:off x="3810" y="2874"/>
              <a:ext cx="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54" name="Line 32"/>
            <p:cNvSpPr>
              <a:spLocks noChangeShapeType="1"/>
            </p:cNvSpPr>
            <p:nvPr/>
          </p:nvSpPr>
          <p:spPr bwMode="auto">
            <a:xfrm flipH="1">
              <a:off x="4365" y="2874"/>
              <a:ext cx="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56" name="Line 34"/>
            <p:cNvSpPr>
              <a:spLocks noChangeShapeType="1"/>
            </p:cNvSpPr>
            <p:nvPr/>
          </p:nvSpPr>
          <p:spPr bwMode="auto">
            <a:xfrm>
              <a:off x="3810" y="2874"/>
              <a:ext cx="56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57" name="Line 35"/>
            <p:cNvSpPr>
              <a:spLocks noChangeShapeType="1"/>
            </p:cNvSpPr>
            <p:nvPr/>
          </p:nvSpPr>
          <p:spPr bwMode="auto">
            <a:xfrm>
              <a:off x="3810" y="3169"/>
              <a:ext cx="56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58" name="Line 36"/>
            <p:cNvSpPr>
              <a:spLocks noChangeShapeType="1"/>
            </p:cNvSpPr>
            <p:nvPr/>
          </p:nvSpPr>
          <p:spPr bwMode="auto">
            <a:xfrm flipV="1">
              <a:off x="4373" y="2874"/>
              <a:ext cx="0" cy="2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59" name="Line 37"/>
            <p:cNvSpPr>
              <a:spLocks noChangeShapeType="1"/>
            </p:cNvSpPr>
            <p:nvPr/>
          </p:nvSpPr>
          <p:spPr bwMode="auto">
            <a:xfrm flipV="1">
              <a:off x="3810" y="2874"/>
              <a:ext cx="1" cy="2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60" name="Freeform 38"/>
            <p:cNvSpPr>
              <a:spLocks/>
            </p:cNvSpPr>
            <p:nvPr/>
          </p:nvSpPr>
          <p:spPr bwMode="auto">
            <a:xfrm>
              <a:off x="3810" y="2914"/>
              <a:ext cx="362" cy="255"/>
            </a:xfrm>
            <a:custGeom>
              <a:avLst/>
              <a:gdLst>
                <a:gd name="T0" fmla="*/ 0 w 904"/>
                <a:gd name="T1" fmla="*/ 0 h 639"/>
                <a:gd name="T2" fmla="*/ 0 w 904"/>
                <a:gd name="T3" fmla="*/ 0 h 639"/>
                <a:gd name="T4" fmla="*/ 0 w 904"/>
                <a:gd name="T5" fmla="*/ 0 h 639"/>
                <a:gd name="T6" fmla="*/ 0 w 904"/>
                <a:gd name="T7" fmla="*/ 0 h 639"/>
                <a:gd name="T8" fmla="*/ 0 w 904"/>
                <a:gd name="T9" fmla="*/ 0 h 639"/>
                <a:gd name="T10" fmla="*/ 0 w 904"/>
                <a:gd name="T11" fmla="*/ 0 h 639"/>
                <a:gd name="T12" fmla="*/ 0 w 904"/>
                <a:gd name="T13" fmla="*/ 0 h 639"/>
                <a:gd name="T14" fmla="*/ 0 w 904"/>
                <a:gd name="T15" fmla="*/ 0 h 639"/>
                <a:gd name="T16" fmla="*/ 0 w 904"/>
                <a:gd name="T17" fmla="*/ 0 h 639"/>
                <a:gd name="T18" fmla="*/ 0 w 904"/>
                <a:gd name="T19" fmla="*/ 0 h 639"/>
                <a:gd name="T20" fmla="*/ 0 w 904"/>
                <a:gd name="T21" fmla="*/ 0 h 639"/>
                <a:gd name="T22" fmla="*/ 0 w 904"/>
                <a:gd name="T23" fmla="*/ 0 h 639"/>
                <a:gd name="T24" fmla="*/ 0 w 904"/>
                <a:gd name="T25" fmla="*/ 0 h 639"/>
                <a:gd name="T26" fmla="*/ 0 w 904"/>
                <a:gd name="T27" fmla="*/ 0 h 639"/>
                <a:gd name="T28" fmla="*/ 0 w 904"/>
                <a:gd name="T29" fmla="*/ 0 h 639"/>
                <a:gd name="T30" fmla="*/ 0 w 904"/>
                <a:gd name="T31" fmla="*/ 0 h 639"/>
                <a:gd name="T32" fmla="*/ 0 w 904"/>
                <a:gd name="T33" fmla="*/ 0 h 639"/>
                <a:gd name="T34" fmla="*/ 0 w 904"/>
                <a:gd name="T35" fmla="*/ 0 h 639"/>
                <a:gd name="T36" fmla="*/ 0 w 904"/>
                <a:gd name="T37" fmla="*/ 0 h 639"/>
                <a:gd name="T38" fmla="*/ 0 w 904"/>
                <a:gd name="T39" fmla="*/ 0 h 639"/>
                <a:gd name="T40" fmla="*/ 0 w 904"/>
                <a:gd name="T41" fmla="*/ 0 h 639"/>
                <a:gd name="T42" fmla="*/ 0 w 904"/>
                <a:gd name="T43" fmla="*/ 0 h 639"/>
                <a:gd name="T44" fmla="*/ 0 w 904"/>
                <a:gd name="T45" fmla="*/ 0 h 639"/>
                <a:gd name="T46" fmla="*/ 0 w 904"/>
                <a:gd name="T47" fmla="*/ 0 h 639"/>
                <a:gd name="T48" fmla="*/ 0 w 904"/>
                <a:gd name="T49" fmla="*/ 0 h 639"/>
                <a:gd name="T50" fmla="*/ 0 w 904"/>
                <a:gd name="T51" fmla="*/ 0 h 639"/>
                <a:gd name="T52" fmla="*/ 0 w 904"/>
                <a:gd name="T53" fmla="*/ 0 h 639"/>
                <a:gd name="T54" fmla="*/ 0 w 904"/>
                <a:gd name="T55" fmla="*/ 0 h 639"/>
                <a:gd name="T56" fmla="*/ 0 w 904"/>
                <a:gd name="T57" fmla="*/ 0 h 639"/>
                <a:gd name="T58" fmla="*/ 0 w 904"/>
                <a:gd name="T59" fmla="*/ 0 h 639"/>
                <a:gd name="T60" fmla="*/ 0 w 904"/>
                <a:gd name="T61" fmla="*/ 0 h 639"/>
                <a:gd name="T62" fmla="*/ 0 w 904"/>
                <a:gd name="T63" fmla="*/ 0 h 639"/>
                <a:gd name="T64" fmla="*/ 0 w 904"/>
                <a:gd name="T65" fmla="*/ 0 h 639"/>
                <a:gd name="T66" fmla="*/ 0 w 904"/>
                <a:gd name="T67" fmla="*/ 0 h 639"/>
                <a:gd name="T68" fmla="*/ 0 w 904"/>
                <a:gd name="T69" fmla="*/ 0 h 639"/>
                <a:gd name="T70" fmla="*/ 0 w 904"/>
                <a:gd name="T71" fmla="*/ 0 h 639"/>
                <a:gd name="T72" fmla="*/ 0 w 904"/>
                <a:gd name="T73" fmla="*/ 0 h 639"/>
                <a:gd name="T74" fmla="*/ 0 w 904"/>
                <a:gd name="T75" fmla="*/ 0 h 639"/>
                <a:gd name="T76" fmla="*/ 0 w 904"/>
                <a:gd name="T77" fmla="*/ 0 h 639"/>
                <a:gd name="T78" fmla="*/ 0 w 904"/>
                <a:gd name="T79" fmla="*/ 0 h 639"/>
                <a:gd name="T80" fmla="*/ 0 w 904"/>
                <a:gd name="T81" fmla="*/ 0 h 639"/>
                <a:gd name="T82" fmla="*/ 0 w 904"/>
                <a:gd name="T83" fmla="*/ 0 h 6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04"/>
                <a:gd name="T127" fmla="*/ 0 h 639"/>
                <a:gd name="T128" fmla="*/ 904 w 904"/>
                <a:gd name="T129" fmla="*/ 639 h 63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04" h="639">
                  <a:moveTo>
                    <a:pt x="0" y="158"/>
                  </a:moveTo>
                  <a:lnTo>
                    <a:pt x="10" y="246"/>
                  </a:lnTo>
                  <a:lnTo>
                    <a:pt x="19" y="354"/>
                  </a:lnTo>
                  <a:lnTo>
                    <a:pt x="19" y="197"/>
                  </a:lnTo>
                  <a:lnTo>
                    <a:pt x="29" y="0"/>
                  </a:lnTo>
                  <a:lnTo>
                    <a:pt x="39" y="551"/>
                  </a:lnTo>
                  <a:lnTo>
                    <a:pt x="49" y="512"/>
                  </a:lnTo>
                  <a:lnTo>
                    <a:pt x="49" y="187"/>
                  </a:lnTo>
                  <a:lnTo>
                    <a:pt x="59" y="462"/>
                  </a:lnTo>
                  <a:lnTo>
                    <a:pt x="69" y="403"/>
                  </a:lnTo>
                  <a:lnTo>
                    <a:pt x="69" y="443"/>
                  </a:lnTo>
                  <a:lnTo>
                    <a:pt x="78" y="541"/>
                  </a:lnTo>
                  <a:lnTo>
                    <a:pt x="88" y="541"/>
                  </a:lnTo>
                  <a:lnTo>
                    <a:pt x="98" y="413"/>
                  </a:lnTo>
                  <a:lnTo>
                    <a:pt x="98" y="590"/>
                  </a:lnTo>
                  <a:lnTo>
                    <a:pt x="108" y="561"/>
                  </a:lnTo>
                  <a:lnTo>
                    <a:pt x="118" y="620"/>
                  </a:lnTo>
                  <a:lnTo>
                    <a:pt x="118" y="531"/>
                  </a:lnTo>
                  <a:lnTo>
                    <a:pt x="128" y="630"/>
                  </a:lnTo>
                  <a:lnTo>
                    <a:pt x="137" y="423"/>
                  </a:lnTo>
                  <a:lnTo>
                    <a:pt x="147" y="413"/>
                  </a:lnTo>
                  <a:lnTo>
                    <a:pt x="147" y="600"/>
                  </a:lnTo>
                  <a:lnTo>
                    <a:pt x="157" y="502"/>
                  </a:lnTo>
                  <a:lnTo>
                    <a:pt x="167" y="295"/>
                  </a:lnTo>
                  <a:lnTo>
                    <a:pt x="167" y="580"/>
                  </a:lnTo>
                  <a:lnTo>
                    <a:pt x="177" y="364"/>
                  </a:lnTo>
                  <a:lnTo>
                    <a:pt x="187" y="413"/>
                  </a:lnTo>
                  <a:lnTo>
                    <a:pt x="196" y="423"/>
                  </a:lnTo>
                  <a:lnTo>
                    <a:pt x="196" y="580"/>
                  </a:lnTo>
                  <a:lnTo>
                    <a:pt x="206" y="610"/>
                  </a:lnTo>
                  <a:lnTo>
                    <a:pt x="216" y="315"/>
                  </a:lnTo>
                  <a:lnTo>
                    <a:pt x="216" y="571"/>
                  </a:lnTo>
                  <a:lnTo>
                    <a:pt x="226" y="462"/>
                  </a:lnTo>
                  <a:lnTo>
                    <a:pt x="236" y="423"/>
                  </a:lnTo>
                  <a:lnTo>
                    <a:pt x="246" y="580"/>
                  </a:lnTo>
                  <a:lnTo>
                    <a:pt x="246" y="492"/>
                  </a:lnTo>
                  <a:lnTo>
                    <a:pt x="255" y="580"/>
                  </a:lnTo>
                  <a:lnTo>
                    <a:pt x="265" y="630"/>
                  </a:lnTo>
                  <a:lnTo>
                    <a:pt x="265" y="148"/>
                  </a:lnTo>
                  <a:lnTo>
                    <a:pt x="275" y="610"/>
                  </a:lnTo>
                  <a:lnTo>
                    <a:pt x="285" y="630"/>
                  </a:lnTo>
                  <a:lnTo>
                    <a:pt x="295" y="561"/>
                  </a:lnTo>
                  <a:lnTo>
                    <a:pt x="295" y="590"/>
                  </a:lnTo>
                  <a:lnTo>
                    <a:pt x="305" y="502"/>
                  </a:lnTo>
                  <a:lnTo>
                    <a:pt x="314" y="600"/>
                  </a:lnTo>
                  <a:lnTo>
                    <a:pt x="314" y="620"/>
                  </a:lnTo>
                  <a:lnTo>
                    <a:pt x="324" y="610"/>
                  </a:lnTo>
                  <a:lnTo>
                    <a:pt x="334" y="610"/>
                  </a:lnTo>
                  <a:lnTo>
                    <a:pt x="344" y="580"/>
                  </a:lnTo>
                  <a:lnTo>
                    <a:pt x="344" y="590"/>
                  </a:lnTo>
                  <a:lnTo>
                    <a:pt x="354" y="571"/>
                  </a:lnTo>
                  <a:lnTo>
                    <a:pt x="364" y="423"/>
                  </a:lnTo>
                  <a:lnTo>
                    <a:pt x="364" y="462"/>
                  </a:lnTo>
                  <a:lnTo>
                    <a:pt x="373" y="571"/>
                  </a:lnTo>
                  <a:lnTo>
                    <a:pt x="383" y="551"/>
                  </a:lnTo>
                  <a:lnTo>
                    <a:pt x="393" y="521"/>
                  </a:lnTo>
                  <a:lnTo>
                    <a:pt x="393" y="502"/>
                  </a:lnTo>
                  <a:lnTo>
                    <a:pt x="403" y="561"/>
                  </a:lnTo>
                  <a:lnTo>
                    <a:pt x="413" y="590"/>
                  </a:lnTo>
                  <a:lnTo>
                    <a:pt x="413" y="620"/>
                  </a:lnTo>
                  <a:lnTo>
                    <a:pt x="423" y="600"/>
                  </a:lnTo>
                  <a:lnTo>
                    <a:pt x="432" y="600"/>
                  </a:lnTo>
                  <a:lnTo>
                    <a:pt x="442" y="580"/>
                  </a:lnTo>
                  <a:lnTo>
                    <a:pt x="442" y="630"/>
                  </a:lnTo>
                  <a:lnTo>
                    <a:pt x="452" y="610"/>
                  </a:lnTo>
                  <a:lnTo>
                    <a:pt x="462" y="600"/>
                  </a:lnTo>
                  <a:lnTo>
                    <a:pt x="472" y="541"/>
                  </a:lnTo>
                  <a:lnTo>
                    <a:pt x="482" y="541"/>
                  </a:lnTo>
                  <a:lnTo>
                    <a:pt x="491" y="590"/>
                  </a:lnTo>
                  <a:lnTo>
                    <a:pt x="491" y="521"/>
                  </a:lnTo>
                  <a:lnTo>
                    <a:pt x="501" y="413"/>
                  </a:lnTo>
                  <a:lnTo>
                    <a:pt x="511" y="600"/>
                  </a:lnTo>
                  <a:lnTo>
                    <a:pt x="511" y="571"/>
                  </a:lnTo>
                  <a:lnTo>
                    <a:pt x="521" y="512"/>
                  </a:lnTo>
                  <a:lnTo>
                    <a:pt x="531" y="639"/>
                  </a:lnTo>
                  <a:lnTo>
                    <a:pt x="541" y="502"/>
                  </a:lnTo>
                  <a:lnTo>
                    <a:pt x="541" y="551"/>
                  </a:lnTo>
                  <a:lnTo>
                    <a:pt x="550" y="512"/>
                  </a:lnTo>
                  <a:lnTo>
                    <a:pt x="560" y="512"/>
                  </a:lnTo>
                  <a:lnTo>
                    <a:pt x="560" y="561"/>
                  </a:lnTo>
                  <a:lnTo>
                    <a:pt x="570" y="600"/>
                  </a:lnTo>
                  <a:lnTo>
                    <a:pt x="580" y="521"/>
                  </a:lnTo>
                  <a:lnTo>
                    <a:pt x="590" y="639"/>
                  </a:lnTo>
                  <a:lnTo>
                    <a:pt x="590" y="246"/>
                  </a:lnTo>
                  <a:lnTo>
                    <a:pt x="600" y="630"/>
                  </a:lnTo>
                  <a:lnTo>
                    <a:pt x="609" y="384"/>
                  </a:lnTo>
                  <a:lnTo>
                    <a:pt x="609" y="620"/>
                  </a:lnTo>
                  <a:lnTo>
                    <a:pt x="619" y="580"/>
                  </a:lnTo>
                  <a:lnTo>
                    <a:pt x="629" y="630"/>
                  </a:lnTo>
                  <a:lnTo>
                    <a:pt x="639" y="610"/>
                  </a:lnTo>
                  <a:lnTo>
                    <a:pt x="639" y="541"/>
                  </a:lnTo>
                  <a:lnTo>
                    <a:pt x="649" y="630"/>
                  </a:lnTo>
                  <a:lnTo>
                    <a:pt x="658" y="551"/>
                  </a:lnTo>
                  <a:lnTo>
                    <a:pt x="658" y="541"/>
                  </a:lnTo>
                  <a:lnTo>
                    <a:pt x="668" y="462"/>
                  </a:lnTo>
                  <a:lnTo>
                    <a:pt x="678" y="403"/>
                  </a:lnTo>
                  <a:lnTo>
                    <a:pt x="688" y="551"/>
                  </a:lnTo>
                  <a:lnTo>
                    <a:pt x="688" y="610"/>
                  </a:lnTo>
                  <a:lnTo>
                    <a:pt x="698" y="561"/>
                  </a:lnTo>
                  <a:lnTo>
                    <a:pt x="708" y="561"/>
                  </a:lnTo>
                  <a:lnTo>
                    <a:pt x="708" y="639"/>
                  </a:lnTo>
                  <a:lnTo>
                    <a:pt x="717" y="521"/>
                  </a:lnTo>
                  <a:lnTo>
                    <a:pt x="727" y="462"/>
                  </a:lnTo>
                  <a:lnTo>
                    <a:pt x="737" y="512"/>
                  </a:lnTo>
                  <a:lnTo>
                    <a:pt x="737" y="472"/>
                  </a:lnTo>
                  <a:lnTo>
                    <a:pt x="747" y="423"/>
                  </a:lnTo>
                  <a:lnTo>
                    <a:pt x="757" y="610"/>
                  </a:lnTo>
                  <a:lnTo>
                    <a:pt x="757" y="541"/>
                  </a:lnTo>
                  <a:lnTo>
                    <a:pt x="767" y="630"/>
                  </a:lnTo>
                  <a:lnTo>
                    <a:pt x="776" y="580"/>
                  </a:lnTo>
                  <a:lnTo>
                    <a:pt x="786" y="541"/>
                  </a:lnTo>
                  <a:lnTo>
                    <a:pt x="786" y="630"/>
                  </a:lnTo>
                  <a:lnTo>
                    <a:pt x="796" y="620"/>
                  </a:lnTo>
                  <a:lnTo>
                    <a:pt x="806" y="600"/>
                  </a:lnTo>
                  <a:lnTo>
                    <a:pt x="806" y="531"/>
                  </a:lnTo>
                  <a:lnTo>
                    <a:pt x="816" y="561"/>
                  </a:lnTo>
                  <a:lnTo>
                    <a:pt x="826" y="521"/>
                  </a:lnTo>
                  <a:lnTo>
                    <a:pt x="835" y="590"/>
                  </a:lnTo>
                  <a:lnTo>
                    <a:pt x="835" y="630"/>
                  </a:lnTo>
                  <a:lnTo>
                    <a:pt x="845" y="571"/>
                  </a:lnTo>
                  <a:lnTo>
                    <a:pt x="855" y="639"/>
                  </a:lnTo>
                  <a:lnTo>
                    <a:pt x="855" y="571"/>
                  </a:lnTo>
                  <a:lnTo>
                    <a:pt x="865" y="610"/>
                  </a:lnTo>
                  <a:lnTo>
                    <a:pt x="875" y="521"/>
                  </a:lnTo>
                  <a:lnTo>
                    <a:pt x="885" y="630"/>
                  </a:lnTo>
                  <a:lnTo>
                    <a:pt x="885" y="590"/>
                  </a:lnTo>
                  <a:lnTo>
                    <a:pt x="894" y="600"/>
                  </a:lnTo>
                  <a:lnTo>
                    <a:pt x="904" y="630"/>
                  </a:lnTo>
                </a:path>
              </a:pathLst>
            </a:cu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61" name="Freeform 39"/>
            <p:cNvSpPr>
              <a:spLocks/>
            </p:cNvSpPr>
            <p:nvPr/>
          </p:nvSpPr>
          <p:spPr bwMode="auto">
            <a:xfrm>
              <a:off x="4172" y="3079"/>
              <a:ext cx="189" cy="90"/>
            </a:xfrm>
            <a:custGeom>
              <a:avLst/>
              <a:gdLst>
                <a:gd name="T0" fmla="*/ 0 w 472"/>
                <a:gd name="T1" fmla="*/ 0 h 226"/>
                <a:gd name="T2" fmla="*/ 0 w 472"/>
                <a:gd name="T3" fmla="*/ 0 h 226"/>
                <a:gd name="T4" fmla="*/ 0 w 472"/>
                <a:gd name="T5" fmla="*/ 0 h 226"/>
                <a:gd name="T6" fmla="*/ 0 w 472"/>
                <a:gd name="T7" fmla="*/ 0 h 226"/>
                <a:gd name="T8" fmla="*/ 0 w 472"/>
                <a:gd name="T9" fmla="*/ 0 h 226"/>
                <a:gd name="T10" fmla="*/ 0 w 472"/>
                <a:gd name="T11" fmla="*/ 0 h 226"/>
                <a:gd name="T12" fmla="*/ 0 w 472"/>
                <a:gd name="T13" fmla="*/ 0 h 226"/>
                <a:gd name="T14" fmla="*/ 0 w 472"/>
                <a:gd name="T15" fmla="*/ 0 h 226"/>
                <a:gd name="T16" fmla="*/ 0 w 472"/>
                <a:gd name="T17" fmla="*/ 0 h 226"/>
                <a:gd name="T18" fmla="*/ 0 w 472"/>
                <a:gd name="T19" fmla="*/ 0 h 226"/>
                <a:gd name="T20" fmla="*/ 0 w 472"/>
                <a:gd name="T21" fmla="*/ 0 h 226"/>
                <a:gd name="T22" fmla="*/ 0 w 472"/>
                <a:gd name="T23" fmla="*/ 0 h 226"/>
                <a:gd name="T24" fmla="*/ 0 w 472"/>
                <a:gd name="T25" fmla="*/ 0 h 226"/>
                <a:gd name="T26" fmla="*/ 0 w 472"/>
                <a:gd name="T27" fmla="*/ 0 h 226"/>
                <a:gd name="T28" fmla="*/ 0 w 472"/>
                <a:gd name="T29" fmla="*/ 0 h 226"/>
                <a:gd name="T30" fmla="*/ 0 w 472"/>
                <a:gd name="T31" fmla="*/ 0 h 226"/>
                <a:gd name="T32" fmla="*/ 0 w 472"/>
                <a:gd name="T33" fmla="*/ 0 h 226"/>
                <a:gd name="T34" fmla="*/ 0 w 472"/>
                <a:gd name="T35" fmla="*/ 0 h 226"/>
                <a:gd name="T36" fmla="*/ 0 w 472"/>
                <a:gd name="T37" fmla="*/ 0 h 226"/>
                <a:gd name="T38" fmla="*/ 0 w 472"/>
                <a:gd name="T39" fmla="*/ 0 h 226"/>
                <a:gd name="T40" fmla="*/ 0 w 472"/>
                <a:gd name="T41" fmla="*/ 0 h 226"/>
                <a:gd name="T42" fmla="*/ 0 w 472"/>
                <a:gd name="T43" fmla="*/ 0 h 226"/>
                <a:gd name="T44" fmla="*/ 0 w 472"/>
                <a:gd name="T45" fmla="*/ 0 h 226"/>
                <a:gd name="T46" fmla="*/ 0 w 472"/>
                <a:gd name="T47" fmla="*/ 0 h 226"/>
                <a:gd name="T48" fmla="*/ 0 w 472"/>
                <a:gd name="T49" fmla="*/ 0 h 226"/>
                <a:gd name="T50" fmla="*/ 0 w 472"/>
                <a:gd name="T51" fmla="*/ 0 h 226"/>
                <a:gd name="T52" fmla="*/ 0 w 472"/>
                <a:gd name="T53" fmla="*/ 0 h 226"/>
                <a:gd name="T54" fmla="*/ 0 w 472"/>
                <a:gd name="T55" fmla="*/ 0 h 226"/>
                <a:gd name="T56" fmla="*/ 0 w 472"/>
                <a:gd name="T57" fmla="*/ 0 h 226"/>
                <a:gd name="T58" fmla="*/ 0 w 472"/>
                <a:gd name="T59" fmla="*/ 0 h 226"/>
                <a:gd name="T60" fmla="*/ 0 w 472"/>
                <a:gd name="T61" fmla="*/ 0 h 226"/>
                <a:gd name="T62" fmla="*/ 0 w 472"/>
                <a:gd name="T63" fmla="*/ 0 h 22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72"/>
                <a:gd name="T97" fmla="*/ 0 h 226"/>
                <a:gd name="T98" fmla="*/ 472 w 472"/>
                <a:gd name="T99" fmla="*/ 226 h 22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72" h="226">
                  <a:moveTo>
                    <a:pt x="0" y="217"/>
                  </a:moveTo>
                  <a:lnTo>
                    <a:pt x="0" y="197"/>
                  </a:lnTo>
                  <a:lnTo>
                    <a:pt x="10" y="118"/>
                  </a:lnTo>
                  <a:lnTo>
                    <a:pt x="20" y="217"/>
                  </a:lnTo>
                  <a:lnTo>
                    <a:pt x="30" y="177"/>
                  </a:lnTo>
                  <a:lnTo>
                    <a:pt x="30" y="158"/>
                  </a:lnTo>
                  <a:lnTo>
                    <a:pt x="40" y="148"/>
                  </a:lnTo>
                  <a:lnTo>
                    <a:pt x="49" y="158"/>
                  </a:lnTo>
                  <a:lnTo>
                    <a:pt x="49" y="69"/>
                  </a:lnTo>
                  <a:lnTo>
                    <a:pt x="59" y="138"/>
                  </a:lnTo>
                  <a:lnTo>
                    <a:pt x="69" y="10"/>
                  </a:lnTo>
                  <a:lnTo>
                    <a:pt x="79" y="187"/>
                  </a:lnTo>
                  <a:lnTo>
                    <a:pt x="79" y="167"/>
                  </a:lnTo>
                  <a:lnTo>
                    <a:pt x="89" y="79"/>
                  </a:lnTo>
                  <a:lnTo>
                    <a:pt x="99" y="177"/>
                  </a:lnTo>
                  <a:lnTo>
                    <a:pt x="99" y="108"/>
                  </a:lnTo>
                  <a:lnTo>
                    <a:pt x="108" y="187"/>
                  </a:lnTo>
                  <a:lnTo>
                    <a:pt x="118" y="128"/>
                  </a:lnTo>
                  <a:lnTo>
                    <a:pt x="128" y="177"/>
                  </a:lnTo>
                  <a:lnTo>
                    <a:pt x="128" y="0"/>
                  </a:lnTo>
                  <a:lnTo>
                    <a:pt x="138" y="49"/>
                  </a:lnTo>
                  <a:lnTo>
                    <a:pt x="148" y="158"/>
                  </a:lnTo>
                  <a:lnTo>
                    <a:pt x="148" y="177"/>
                  </a:lnTo>
                  <a:lnTo>
                    <a:pt x="158" y="197"/>
                  </a:lnTo>
                  <a:lnTo>
                    <a:pt x="167" y="148"/>
                  </a:lnTo>
                  <a:lnTo>
                    <a:pt x="177" y="79"/>
                  </a:lnTo>
                  <a:lnTo>
                    <a:pt x="177" y="187"/>
                  </a:lnTo>
                  <a:lnTo>
                    <a:pt x="187" y="197"/>
                  </a:lnTo>
                  <a:lnTo>
                    <a:pt x="197" y="177"/>
                  </a:lnTo>
                  <a:lnTo>
                    <a:pt x="197" y="138"/>
                  </a:lnTo>
                  <a:lnTo>
                    <a:pt x="207" y="138"/>
                  </a:lnTo>
                  <a:lnTo>
                    <a:pt x="217" y="158"/>
                  </a:lnTo>
                  <a:lnTo>
                    <a:pt x="226" y="217"/>
                  </a:lnTo>
                  <a:lnTo>
                    <a:pt x="226" y="167"/>
                  </a:lnTo>
                  <a:lnTo>
                    <a:pt x="236" y="138"/>
                  </a:lnTo>
                  <a:lnTo>
                    <a:pt x="246" y="138"/>
                  </a:lnTo>
                  <a:lnTo>
                    <a:pt x="246" y="207"/>
                  </a:lnTo>
                  <a:lnTo>
                    <a:pt x="256" y="217"/>
                  </a:lnTo>
                  <a:lnTo>
                    <a:pt x="266" y="187"/>
                  </a:lnTo>
                  <a:lnTo>
                    <a:pt x="276" y="226"/>
                  </a:lnTo>
                  <a:lnTo>
                    <a:pt x="276" y="99"/>
                  </a:lnTo>
                  <a:lnTo>
                    <a:pt x="285" y="207"/>
                  </a:lnTo>
                  <a:lnTo>
                    <a:pt x="295" y="207"/>
                  </a:lnTo>
                  <a:lnTo>
                    <a:pt x="295" y="0"/>
                  </a:lnTo>
                  <a:lnTo>
                    <a:pt x="305" y="187"/>
                  </a:lnTo>
                  <a:lnTo>
                    <a:pt x="315" y="217"/>
                  </a:lnTo>
                  <a:lnTo>
                    <a:pt x="335" y="207"/>
                  </a:lnTo>
                  <a:lnTo>
                    <a:pt x="344" y="177"/>
                  </a:lnTo>
                  <a:lnTo>
                    <a:pt x="344" y="217"/>
                  </a:lnTo>
                  <a:lnTo>
                    <a:pt x="354" y="138"/>
                  </a:lnTo>
                  <a:lnTo>
                    <a:pt x="364" y="118"/>
                  </a:lnTo>
                  <a:lnTo>
                    <a:pt x="374" y="187"/>
                  </a:lnTo>
                  <a:lnTo>
                    <a:pt x="374" y="197"/>
                  </a:lnTo>
                  <a:lnTo>
                    <a:pt x="384" y="89"/>
                  </a:lnTo>
                  <a:lnTo>
                    <a:pt x="394" y="207"/>
                  </a:lnTo>
                  <a:lnTo>
                    <a:pt x="394" y="217"/>
                  </a:lnTo>
                  <a:lnTo>
                    <a:pt x="403" y="177"/>
                  </a:lnTo>
                  <a:lnTo>
                    <a:pt x="413" y="177"/>
                  </a:lnTo>
                  <a:lnTo>
                    <a:pt x="423" y="187"/>
                  </a:lnTo>
                  <a:lnTo>
                    <a:pt x="433" y="148"/>
                  </a:lnTo>
                  <a:lnTo>
                    <a:pt x="443" y="187"/>
                  </a:lnTo>
                  <a:lnTo>
                    <a:pt x="453" y="197"/>
                  </a:lnTo>
                  <a:lnTo>
                    <a:pt x="462" y="158"/>
                  </a:lnTo>
                  <a:lnTo>
                    <a:pt x="472" y="128"/>
                  </a:lnTo>
                </a:path>
              </a:pathLst>
            </a:cu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</p:grpSp>
      <p:pic>
        <p:nvPicPr>
          <p:cNvPr id="164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1066800"/>
            <a:ext cx="2286000" cy="234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1694263"/>
            <a:ext cx="2286000" cy="234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68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2438400"/>
            <a:ext cx="2286000" cy="234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69" name="Right Arrow 168"/>
          <p:cNvSpPr/>
          <p:nvPr/>
        </p:nvSpPr>
        <p:spPr bwMode="auto">
          <a:xfrm>
            <a:off x="3200400" y="1828800"/>
            <a:ext cx="1676400" cy="3810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32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charset="0"/>
            </a:endParaRPr>
          </a:p>
        </p:txBody>
      </p:sp>
      <p:sp>
        <p:nvSpPr>
          <p:cNvPr id="170" name="Right Arrow 169"/>
          <p:cNvSpPr/>
          <p:nvPr/>
        </p:nvSpPr>
        <p:spPr bwMode="auto">
          <a:xfrm>
            <a:off x="3962400" y="2743200"/>
            <a:ext cx="1600200" cy="3810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32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charset="0"/>
            </a:endParaRPr>
          </a:p>
        </p:txBody>
      </p:sp>
      <p:sp>
        <p:nvSpPr>
          <p:cNvPr id="171" name="Right Arrow 170"/>
          <p:cNvSpPr/>
          <p:nvPr/>
        </p:nvSpPr>
        <p:spPr bwMode="auto">
          <a:xfrm>
            <a:off x="4724400" y="3657600"/>
            <a:ext cx="1676400" cy="3810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32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4000" cy="5486400"/>
          </a:xfrm>
          <a:noFill/>
        </p:spPr>
        <p:txBody>
          <a:bodyPr/>
          <a:lstStyle/>
          <a:p>
            <a:pPr algn="l" rtl="0" eaLnBrk="1" hangingPunct="1">
              <a:lnSpc>
                <a:spcPct val="90000"/>
              </a:lnSpc>
              <a:buFontTx/>
              <a:buNone/>
            </a:pPr>
            <a:endParaRPr lang="en-US" sz="2000" dirty="0" smtClean="0"/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endParaRPr lang="en-US" sz="2000" dirty="0" smtClean="0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Classification</a:t>
            </a:r>
          </a:p>
        </p:txBody>
      </p:sp>
      <p:sp>
        <p:nvSpPr>
          <p:cNvPr id="1032" name="Rectangle 2"/>
          <p:cNvSpPr>
            <a:spLocks noChangeArrowheads="1"/>
          </p:cNvSpPr>
          <p:nvPr/>
        </p:nvSpPr>
        <p:spPr bwMode="auto">
          <a:xfrm>
            <a:off x="381000" y="2286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altLang="zh-CN" sz="4200">
              <a:solidFill>
                <a:schemeClr val="tx2"/>
              </a:solidFill>
              <a:latin typeface="Garamond" pitchFamily="18" charset="0"/>
              <a:ea typeface="SimSun" pitchFamily="2" charset="-122"/>
            </a:endParaRPr>
          </a:p>
        </p:txBody>
      </p:sp>
      <p:sp>
        <p:nvSpPr>
          <p:cNvPr id="1033" name="Rectangle 3"/>
          <p:cNvSpPr>
            <a:spLocks noChangeArrowheads="1"/>
          </p:cNvSpPr>
          <p:nvPr/>
        </p:nvSpPr>
        <p:spPr bwMode="auto">
          <a:xfrm>
            <a:off x="0" y="838200"/>
            <a:ext cx="8915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EEEEED"/>
              </a:buClr>
              <a:buSzPct val="100000"/>
              <a:buFont typeface="Arial" charset="0"/>
              <a:buChar char="•"/>
            </a:pPr>
            <a:r>
              <a:rPr lang="en-US" altLang="zh-CN" sz="2000" b="1" dirty="0" smtClean="0">
                <a:ea typeface="SimSun" pitchFamily="2" charset="-122"/>
              </a:rPr>
              <a:t>Examine </a:t>
            </a:r>
            <a:r>
              <a:rPr lang="en-US" altLang="zh-CN" sz="2000" b="1" dirty="0" err="1" smtClean="0">
                <a:ea typeface="SimSun" pitchFamily="2" charset="-122"/>
              </a:rPr>
              <a:t>knn</a:t>
            </a:r>
            <a:r>
              <a:rPr lang="en-US" altLang="zh-CN" sz="2000" b="1" dirty="0" smtClean="0">
                <a:ea typeface="SimSun" pitchFamily="2" charset="-122"/>
              </a:rPr>
              <a:t> classifier, with different  distance metrics</a:t>
            </a:r>
            <a:endParaRPr lang="en-US" altLang="zh-CN" sz="2000" b="1" dirty="0">
              <a:ea typeface="SimSun" pitchFamily="2" charset="-122"/>
            </a:endParaRPr>
          </a:p>
        </p:txBody>
      </p:sp>
      <p:grpSp>
        <p:nvGrpSpPr>
          <p:cNvPr id="1034" name="Group 61"/>
          <p:cNvGrpSpPr>
            <a:grpSpLocks/>
          </p:cNvGrpSpPr>
          <p:nvPr/>
        </p:nvGrpSpPr>
        <p:grpSpPr bwMode="auto">
          <a:xfrm>
            <a:off x="4038600" y="3352800"/>
            <a:ext cx="4191000" cy="762000"/>
            <a:chOff x="3428010" y="1143000"/>
            <a:chExt cx="4649190" cy="1095375"/>
          </a:xfrm>
        </p:grpSpPr>
        <p:sp>
          <p:nvSpPr>
            <p:cNvPr id="1041" name="Rectangle 62"/>
            <p:cNvSpPr>
              <a:spLocks noChangeArrowheads="1"/>
            </p:cNvSpPr>
            <p:nvPr/>
          </p:nvSpPr>
          <p:spPr bwMode="auto">
            <a:xfrm>
              <a:off x="3428010" y="1201056"/>
              <a:ext cx="4649190" cy="990600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en-US"/>
            </a:p>
          </p:txBody>
        </p:sp>
        <p:graphicFrame>
          <p:nvGraphicFramePr>
            <p:cNvPr id="1028" name="Object 2"/>
            <p:cNvGraphicFramePr>
              <a:graphicFrameLocks noChangeAspect="1"/>
            </p:cNvGraphicFramePr>
            <p:nvPr/>
          </p:nvGraphicFramePr>
          <p:xfrm>
            <a:off x="3512541" y="1143000"/>
            <a:ext cx="4005262" cy="1095375"/>
          </p:xfrm>
          <a:graphic>
            <a:graphicData uri="http://schemas.openxmlformats.org/presentationml/2006/ole">
              <p:oleObj spid="_x0000_s1028" name="Equation" r:id="rId4" imgW="1765080" imgH="482400" progId="">
                <p:embed/>
              </p:oleObj>
            </a:graphicData>
          </a:graphic>
        </p:graphicFrame>
      </p:grpSp>
      <p:sp>
        <p:nvSpPr>
          <p:cNvPr id="1035" name="Rectangle 65"/>
          <p:cNvSpPr>
            <a:spLocks noChangeArrowheads="1"/>
          </p:cNvSpPr>
          <p:nvPr/>
        </p:nvSpPr>
        <p:spPr bwMode="auto">
          <a:xfrm>
            <a:off x="0" y="3048000"/>
            <a:ext cx="76200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lvl="1" indent="-342900">
              <a:lnSpc>
                <a:spcPct val="90000"/>
              </a:lnSpc>
              <a:buFont typeface="Arial" charset="0"/>
              <a:buChar char="•"/>
            </a:pPr>
            <a:r>
              <a:rPr lang="en-US" altLang="zh-CN" sz="2000" b="1" dirty="0">
                <a:ea typeface="SimSun" pitchFamily="2" charset="-122"/>
              </a:rPr>
              <a:t>Examine several </a:t>
            </a:r>
            <a:r>
              <a:rPr lang="en-US" altLang="zh-CN" sz="2000" b="1" dirty="0" smtClean="0">
                <a:ea typeface="SimSun" pitchFamily="2" charset="-122"/>
              </a:rPr>
              <a:t>SVM kernels</a:t>
            </a:r>
            <a:r>
              <a:rPr lang="en-US" altLang="zh-CN" sz="2000" b="1" dirty="0">
                <a:ea typeface="SimSun" pitchFamily="2" charset="-122"/>
              </a:rPr>
              <a:t>:</a:t>
            </a:r>
          </a:p>
          <a:p>
            <a:pPr marL="342900" lvl="1" indent="-342900">
              <a:lnSpc>
                <a:spcPct val="90000"/>
              </a:lnSpc>
              <a:buFont typeface="Arial" charset="0"/>
              <a:buChar char="•"/>
            </a:pPr>
            <a:endParaRPr lang="en-US" altLang="zh-CN" sz="2000" b="1" dirty="0">
              <a:ea typeface="SimSun" pitchFamily="2" charset="-122"/>
            </a:endParaRPr>
          </a:p>
          <a:p>
            <a:pPr marL="342900" lvl="1" indent="-342900">
              <a:lnSpc>
                <a:spcPct val="90000"/>
              </a:lnSpc>
              <a:buFont typeface="Arial" charset="0"/>
              <a:buChar char="•"/>
            </a:pPr>
            <a:endParaRPr lang="en-US" altLang="zh-CN" sz="2000" b="1" dirty="0">
              <a:ea typeface="SimSun" pitchFamily="2" charset="-122"/>
            </a:endParaRPr>
          </a:p>
          <a:p>
            <a:pPr marL="800100" lvl="2" indent="-342900">
              <a:lnSpc>
                <a:spcPct val="90000"/>
              </a:lnSpc>
              <a:buFont typeface="Arial" charset="0"/>
              <a:buChar char="•"/>
            </a:pPr>
            <a:r>
              <a:rPr lang="en-US" altLang="zh-CN" sz="2000" b="1" dirty="0">
                <a:ea typeface="SimSun" pitchFamily="2" charset="-122"/>
              </a:rPr>
              <a:t>Radial basis function</a:t>
            </a:r>
          </a:p>
          <a:p>
            <a:pPr marL="800100" lvl="2" indent="-342900">
              <a:lnSpc>
                <a:spcPct val="90000"/>
              </a:lnSpc>
              <a:buFont typeface="Arial" charset="0"/>
              <a:buChar char="•"/>
            </a:pPr>
            <a:endParaRPr lang="en-US" altLang="zh-CN" sz="2000" b="1" dirty="0">
              <a:ea typeface="SimSun" pitchFamily="2" charset="-122"/>
            </a:endParaRPr>
          </a:p>
          <a:p>
            <a:pPr marL="800100" lvl="2" indent="-342900">
              <a:lnSpc>
                <a:spcPct val="90000"/>
              </a:lnSpc>
              <a:buFont typeface="Arial" charset="0"/>
              <a:buChar char="•"/>
            </a:pPr>
            <a:r>
              <a:rPr lang="en-US" altLang="zh-CN" sz="2000" b="1" dirty="0">
                <a:ea typeface="SimSun" pitchFamily="2" charset="-122"/>
              </a:rPr>
              <a:t>Chi-square</a:t>
            </a:r>
          </a:p>
          <a:p>
            <a:pPr marL="800100" lvl="2" indent="-342900">
              <a:lnSpc>
                <a:spcPct val="90000"/>
              </a:lnSpc>
              <a:buFont typeface="Arial" charset="0"/>
              <a:buChar char="•"/>
            </a:pPr>
            <a:endParaRPr lang="en-US" altLang="zh-CN" sz="2000" b="1" dirty="0">
              <a:ea typeface="SimSun" pitchFamily="2" charset="-122"/>
            </a:endParaRPr>
          </a:p>
          <a:p>
            <a:pPr marL="800100" lvl="2" indent="-342900">
              <a:lnSpc>
                <a:spcPct val="90000"/>
              </a:lnSpc>
              <a:buFont typeface="Arial" charset="0"/>
              <a:buChar char="•"/>
            </a:pPr>
            <a:r>
              <a:rPr lang="en-US" altLang="zh-CN" sz="2000" b="1" dirty="0">
                <a:ea typeface="SimSun" pitchFamily="2" charset="-122"/>
              </a:rPr>
              <a:t>Histogram intersection</a:t>
            </a:r>
          </a:p>
          <a:p>
            <a:pPr marL="342900" lvl="1" indent="-342900">
              <a:lnSpc>
                <a:spcPct val="90000"/>
              </a:lnSpc>
              <a:buFont typeface="Arial" charset="0"/>
              <a:buChar char="•"/>
            </a:pPr>
            <a:endParaRPr lang="en-US" altLang="zh-CN" sz="2000" b="1" dirty="0">
              <a:ea typeface="SimSun" pitchFamily="2" charset="-122"/>
            </a:endParaRPr>
          </a:p>
        </p:txBody>
      </p:sp>
      <p:sp>
        <p:nvSpPr>
          <p:cNvPr id="1036" name="Rectangle 68"/>
          <p:cNvSpPr>
            <a:spLocks noChangeArrowheads="1"/>
          </p:cNvSpPr>
          <p:nvPr/>
        </p:nvSpPr>
        <p:spPr bwMode="auto">
          <a:xfrm>
            <a:off x="0" y="1590675"/>
            <a:ext cx="8610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lvl="1" indent="-342900">
              <a:lnSpc>
                <a:spcPct val="90000"/>
              </a:lnSpc>
              <a:buFont typeface="Arial" charset="0"/>
              <a:buChar char="•"/>
            </a:pPr>
            <a:endParaRPr lang="en-US" altLang="zh-CN" sz="2000" b="1" dirty="0">
              <a:ea typeface="SimSun" pitchFamily="2" charset="-122"/>
            </a:endParaRPr>
          </a:p>
          <a:p>
            <a:pPr marL="342900" lvl="1" indent="-342900">
              <a:lnSpc>
                <a:spcPct val="90000"/>
              </a:lnSpc>
              <a:buFont typeface="Arial" charset="0"/>
              <a:buChar char="•"/>
            </a:pPr>
            <a:r>
              <a:rPr lang="en-US" altLang="zh-CN" sz="2000" b="1" dirty="0" smtClean="0">
                <a:ea typeface="SimSun" pitchFamily="2" charset="-122"/>
              </a:rPr>
              <a:t>One-</a:t>
            </a:r>
            <a:r>
              <a:rPr lang="en-US" altLang="zh-CN" sz="2000" b="1" dirty="0" err="1" smtClean="0">
                <a:ea typeface="SimSun" pitchFamily="2" charset="-122"/>
              </a:rPr>
              <a:t>vs</a:t>
            </a:r>
            <a:r>
              <a:rPr lang="en-US" altLang="zh-CN" sz="2000" b="1" dirty="0" smtClean="0">
                <a:ea typeface="SimSun" pitchFamily="2" charset="-122"/>
              </a:rPr>
              <a:t>-one multiclass SVM classifier, </a:t>
            </a:r>
            <a:r>
              <a:rPr lang="en-US" sz="2000" b="1" dirty="0" smtClean="0">
                <a:ea typeface="SimSun" pitchFamily="2" charset="-122"/>
              </a:rPr>
              <a:t>with </a:t>
            </a:r>
            <a:r>
              <a:rPr lang="en-US" sz="2000" b="1" dirty="0" smtClean="0"/>
              <a:t>n(n-1)/2 binary classifiers</a:t>
            </a:r>
            <a:endParaRPr lang="en-US" sz="2000" b="1" dirty="0"/>
          </a:p>
        </p:txBody>
      </p:sp>
      <p:grpSp>
        <p:nvGrpSpPr>
          <p:cNvPr id="1037" name="Group 61"/>
          <p:cNvGrpSpPr>
            <a:grpSpLocks/>
          </p:cNvGrpSpPr>
          <p:nvPr/>
        </p:nvGrpSpPr>
        <p:grpSpPr bwMode="auto">
          <a:xfrm>
            <a:off x="4038600" y="4191000"/>
            <a:ext cx="4332288" cy="712788"/>
            <a:chOff x="1447800" y="1168092"/>
            <a:chExt cx="6804782" cy="1023564"/>
          </a:xfrm>
        </p:grpSpPr>
        <p:sp>
          <p:nvSpPr>
            <p:cNvPr id="1040" name="Rectangle 62"/>
            <p:cNvSpPr>
              <a:spLocks noChangeArrowheads="1"/>
            </p:cNvSpPr>
            <p:nvPr/>
          </p:nvSpPr>
          <p:spPr bwMode="auto">
            <a:xfrm>
              <a:off x="1447800" y="1201056"/>
              <a:ext cx="6629400" cy="990600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en-US"/>
            </a:p>
          </p:txBody>
        </p:sp>
        <p:graphicFrame>
          <p:nvGraphicFramePr>
            <p:cNvPr id="1027" name="Object 71"/>
            <p:cNvGraphicFramePr>
              <a:graphicFrameLocks noChangeAspect="1"/>
            </p:cNvGraphicFramePr>
            <p:nvPr/>
          </p:nvGraphicFramePr>
          <p:xfrm>
            <a:off x="1467594" y="1168092"/>
            <a:ext cx="6784988" cy="976705"/>
          </p:xfrm>
          <a:graphic>
            <a:graphicData uri="http://schemas.openxmlformats.org/presentationml/2006/ole">
              <p:oleObj spid="_x0000_s1027" name="Equation" r:id="rId5" imgW="2031840" imgH="457200" progId="Equation.3">
                <p:embed/>
              </p:oleObj>
            </a:graphicData>
          </a:graphic>
        </p:graphicFrame>
      </p:grpSp>
      <p:grpSp>
        <p:nvGrpSpPr>
          <p:cNvPr id="1038" name="Group 61"/>
          <p:cNvGrpSpPr>
            <a:grpSpLocks/>
          </p:cNvGrpSpPr>
          <p:nvPr/>
        </p:nvGrpSpPr>
        <p:grpSpPr bwMode="auto">
          <a:xfrm>
            <a:off x="4038600" y="5054600"/>
            <a:ext cx="4335463" cy="685800"/>
            <a:chOff x="1447800" y="1201056"/>
            <a:chExt cx="6754482" cy="1095375"/>
          </a:xfrm>
        </p:grpSpPr>
        <p:sp>
          <p:nvSpPr>
            <p:cNvPr id="1039" name="Rectangle 62"/>
            <p:cNvSpPr>
              <a:spLocks noChangeArrowheads="1"/>
            </p:cNvSpPr>
            <p:nvPr/>
          </p:nvSpPr>
          <p:spPr bwMode="auto">
            <a:xfrm>
              <a:off x="1447800" y="1201056"/>
              <a:ext cx="6629400" cy="990600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en-US"/>
            </a:p>
          </p:txBody>
        </p:sp>
        <p:graphicFrame>
          <p:nvGraphicFramePr>
            <p:cNvPr id="1026" name="Object 72"/>
            <p:cNvGraphicFramePr>
              <a:graphicFrameLocks noChangeAspect="1"/>
            </p:cNvGraphicFramePr>
            <p:nvPr/>
          </p:nvGraphicFramePr>
          <p:xfrm>
            <a:off x="1447800" y="1322764"/>
            <a:ext cx="6754482" cy="973667"/>
          </p:xfrm>
          <a:graphic>
            <a:graphicData uri="http://schemas.openxmlformats.org/presentationml/2006/ole">
              <p:oleObj spid="_x0000_s1026" name="Equation" r:id="rId6" imgW="1612800" imgH="34272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76200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">
              <a:spcBef>
                <a:spcPct val="20000"/>
              </a:spcBef>
              <a:defRPr/>
            </a:pPr>
            <a:endParaRPr lang="en-US" sz="2000" kern="0">
              <a:solidFill>
                <a:srgbClr val="000000"/>
              </a:solidFill>
              <a:latin typeface="Calibri" pitchFamily="34" charset="0"/>
              <a:cs typeface="+mn-cs"/>
            </a:endParaRPr>
          </a:p>
          <a:p>
            <a:pPr marL="342900" indent="-342900" fontAlgn="b">
              <a:spcBef>
                <a:spcPct val="20000"/>
              </a:spcBef>
              <a:defRPr/>
            </a:pPr>
            <a:endParaRPr lang="en-US" sz="2000" kern="0">
              <a:solidFill>
                <a:srgbClr val="000000"/>
              </a:solidFill>
              <a:latin typeface="Calibri" pitchFamily="34" charset="0"/>
              <a:cs typeface="+mn-cs"/>
            </a:endParaRPr>
          </a:p>
          <a:p>
            <a:pPr marL="342900" indent="-342900" fontAlgn="b">
              <a:spcBef>
                <a:spcPct val="20000"/>
              </a:spcBef>
              <a:defRPr/>
            </a:pPr>
            <a:endParaRPr lang="en-US" sz="2000" kern="0">
              <a:solidFill>
                <a:srgbClr val="000000"/>
              </a:solidFill>
              <a:latin typeface="Calibri" pitchFamily="34" charset="0"/>
              <a:cs typeface="+mn-cs"/>
            </a:endParaRPr>
          </a:p>
          <a:p>
            <a:pPr marL="342900" indent="-342900" fontAlgn="b">
              <a:spcBef>
                <a:spcPct val="20000"/>
              </a:spcBef>
              <a:defRPr/>
            </a:pPr>
            <a:endParaRPr lang="en-US" sz="2000" kern="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smtClean="0"/>
              <a:t>Outline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7086600" cy="4373563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  <a:defRPr/>
            </a:pPr>
            <a:endParaRPr lang="en-US" sz="2400" dirty="0" smtClean="0">
              <a:cs typeface="+mj-cs"/>
            </a:endParaRP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400" dirty="0" smtClean="0">
                <a:cs typeface="+mj-cs"/>
              </a:rPr>
              <a:t>Our objective</a:t>
            </a:r>
          </a:p>
          <a:p>
            <a:pPr algn="l" rtl="0" eaLnBrk="1" hangingPunct="1">
              <a:lnSpc>
                <a:spcPct val="80000"/>
              </a:lnSpc>
              <a:defRPr/>
            </a:pPr>
            <a:endParaRPr lang="en-US" sz="2400" dirty="0" smtClean="0">
              <a:solidFill>
                <a:srgbClr val="FFFF00"/>
              </a:solidFill>
              <a:cs typeface="+mj-cs"/>
            </a:endParaRP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400" dirty="0" smtClean="0">
                <a:cs typeface="+mj-cs"/>
              </a:rPr>
              <a:t>Proposed system</a:t>
            </a:r>
            <a:endParaRPr lang="en-US" sz="2400" dirty="0">
              <a:cs typeface="+mj-cs"/>
            </a:endParaRPr>
          </a:p>
          <a:p>
            <a:pPr lvl="1" algn="l" rtl="0" eaLnBrk="1" hangingPunct="1">
              <a:lnSpc>
                <a:spcPct val="80000"/>
              </a:lnSpc>
              <a:defRPr/>
            </a:pPr>
            <a:r>
              <a:rPr lang="en-US" sz="2000" dirty="0" smtClean="0">
                <a:cs typeface="+mj-cs"/>
              </a:rPr>
              <a:t>Image representation</a:t>
            </a:r>
            <a:endParaRPr lang="en-US" sz="2000" dirty="0">
              <a:cs typeface="+mj-cs"/>
            </a:endParaRPr>
          </a:p>
          <a:p>
            <a:pPr lvl="1" algn="l" rtl="0" eaLnBrk="1" hangingPunct="1">
              <a:lnSpc>
                <a:spcPct val="80000"/>
              </a:lnSpc>
              <a:defRPr/>
            </a:pPr>
            <a:r>
              <a:rPr lang="en-US" sz="2000" dirty="0" smtClean="0">
                <a:cs typeface="+mj-cs"/>
              </a:rPr>
              <a:t>Retrieval &amp; classification</a:t>
            </a:r>
          </a:p>
          <a:p>
            <a:pPr lvl="1" algn="l" rtl="0" eaLnBrk="1" hangingPunct="1">
              <a:lnSpc>
                <a:spcPct val="80000"/>
              </a:lnSpc>
              <a:defRPr/>
            </a:pPr>
            <a:endParaRPr lang="en-US" sz="2000" dirty="0" smtClean="0">
              <a:cs typeface="+mj-cs"/>
            </a:endParaRP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rgbClr val="FFFF00"/>
                </a:solidFill>
                <a:cs typeface="+mj-cs"/>
              </a:rPr>
              <a:t>Results </a:t>
            </a:r>
          </a:p>
          <a:p>
            <a:pPr lvl="1" algn="l" rtl="0" eaLnBrk="1" hangingPunct="1">
              <a:lnSpc>
                <a:spcPct val="80000"/>
              </a:lnSpc>
              <a:defRPr/>
            </a:pPr>
            <a:r>
              <a:rPr lang="en-US" sz="2000" dirty="0" smtClean="0">
                <a:cs typeface="+mj-cs"/>
              </a:rPr>
              <a:t>Parameters optimization</a:t>
            </a:r>
          </a:p>
          <a:p>
            <a:pPr lvl="1" algn="l" rtl="0" eaLnBrk="1" hangingPunct="1">
              <a:lnSpc>
                <a:spcPct val="80000"/>
              </a:lnSpc>
              <a:defRPr/>
            </a:pPr>
            <a:r>
              <a:rPr lang="en-US" sz="2000" dirty="0" smtClean="0">
                <a:cs typeface="+mj-cs"/>
              </a:rPr>
              <a:t>Performance analysis</a:t>
            </a:r>
          </a:p>
          <a:p>
            <a:pPr lvl="1" algn="l" rtl="0" eaLnBrk="1" hangingPunct="1">
              <a:lnSpc>
                <a:spcPct val="80000"/>
              </a:lnSpc>
              <a:buFontTx/>
              <a:buNone/>
              <a:defRPr/>
            </a:pPr>
            <a:endParaRPr lang="en-US" sz="2000" dirty="0" smtClean="0">
              <a:solidFill>
                <a:srgbClr val="FFFF00"/>
              </a:solidFill>
            </a:endParaRP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400" dirty="0" smtClean="0"/>
              <a:t>Conclusion and future work</a:t>
            </a:r>
          </a:p>
          <a:p>
            <a:pPr lvl="1" algn="l" rtl="0" eaLnBrk="1" hangingPunct="1">
              <a:lnSpc>
                <a:spcPct val="80000"/>
              </a:lnSpc>
              <a:defRPr/>
            </a:pPr>
            <a:endParaRPr lang="en-US" sz="2000" dirty="0" smtClean="0"/>
          </a:p>
          <a:p>
            <a:pPr algn="l" rtl="0" eaLnBrk="1" hangingPunct="1">
              <a:lnSpc>
                <a:spcPct val="80000"/>
              </a:lnSpc>
              <a:defRPr/>
            </a:pPr>
            <a:endParaRPr lang="en-US" sz="2400" dirty="0"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0" y="812800"/>
            <a:ext cx="9144000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">
              <a:spcBef>
                <a:spcPct val="20000"/>
              </a:spcBef>
              <a:defRPr/>
            </a:pPr>
            <a:endParaRPr lang="en-US" sz="2000" kern="0">
              <a:solidFill>
                <a:srgbClr val="000000"/>
              </a:solidFill>
              <a:latin typeface="Calibri" pitchFamily="34" charset="0"/>
              <a:cs typeface="+mn-cs"/>
            </a:endParaRPr>
          </a:p>
          <a:p>
            <a:pPr marL="342900" indent="-342900" fontAlgn="b">
              <a:spcBef>
                <a:spcPct val="20000"/>
              </a:spcBef>
              <a:defRPr/>
            </a:pPr>
            <a:endParaRPr lang="en-US" sz="2000" kern="0">
              <a:solidFill>
                <a:srgbClr val="000000"/>
              </a:solidFill>
              <a:latin typeface="Calibri" pitchFamily="34" charset="0"/>
              <a:cs typeface="+mn-cs"/>
            </a:endParaRPr>
          </a:p>
          <a:p>
            <a:pPr marL="342900" indent="-342900" fontAlgn="b">
              <a:spcBef>
                <a:spcPct val="20000"/>
              </a:spcBef>
              <a:defRPr/>
            </a:pPr>
            <a:endParaRPr lang="en-US" sz="2000" kern="0">
              <a:solidFill>
                <a:srgbClr val="000000"/>
              </a:solidFill>
              <a:latin typeface="Calibri" pitchFamily="34" charset="0"/>
              <a:cs typeface="+mn-cs"/>
            </a:endParaRPr>
          </a:p>
          <a:p>
            <a:pPr marL="342900" indent="-342900" fontAlgn="b">
              <a:spcBef>
                <a:spcPct val="20000"/>
              </a:spcBef>
              <a:defRPr/>
            </a:pPr>
            <a:endParaRPr lang="en-US" sz="2000" kern="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Selecting classifier type</a:t>
            </a:r>
          </a:p>
        </p:txBody>
      </p:sp>
      <p:sp>
        <p:nvSpPr>
          <p:cNvPr id="2055" name="TextBox 5"/>
          <p:cNvSpPr txBox="1">
            <a:spLocks noChangeArrowheads="1"/>
          </p:cNvSpPr>
          <p:nvPr/>
        </p:nvSpPr>
        <p:spPr bwMode="auto">
          <a:xfrm>
            <a:off x="533400" y="914400"/>
            <a:ext cx="7848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Effect of histogram distance metric in k-nearest neighbors vs svm classifier</a:t>
            </a:r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762000" y="1531938"/>
          <a:ext cx="6858000" cy="3657600"/>
        </p:xfrm>
        <a:graphic>
          <a:graphicData uri="http://schemas.openxmlformats.org/presentationml/2006/ole">
            <p:oleObj spid="_x0000_s2050" r:id="rId4" imgW="6858594" imgH="3657917" progId="Excel.Sheet.8">
              <p:embed/>
            </p:oleObj>
          </a:graphicData>
        </a:graphic>
      </p:graphicFrame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6972300" y="1912938"/>
            <a:ext cx="495300" cy="2447925"/>
          </a:xfrm>
          <a:prstGeom prst="rect">
            <a:avLst/>
          </a:prstGeom>
          <a:solidFill>
            <a:srgbClr val="0000FF"/>
          </a:solidFill>
          <a:ln w="9525" algn="ctr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040563" y="4467225"/>
            <a:ext cx="550862" cy="265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srgbClr val="1C1C1C"/>
                </a:solidFill>
                <a:cs typeface="+mn-cs"/>
              </a:rPr>
              <a:t>SVM</a:t>
            </a:r>
          </a:p>
        </p:txBody>
      </p:sp>
      <p:grpSp>
        <p:nvGrpSpPr>
          <p:cNvPr id="2058" name="Group 14"/>
          <p:cNvGrpSpPr>
            <a:grpSpLocks/>
          </p:cNvGrpSpPr>
          <p:nvPr/>
        </p:nvGrpSpPr>
        <p:grpSpPr bwMode="auto">
          <a:xfrm>
            <a:off x="533400" y="5341938"/>
            <a:ext cx="7696200" cy="931862"/>
            <a:chOff x="533400" y="1255489"/>
            <a:chExt cx="7924800" cy="1019722"/>
          </a:xfrm>
        </p:grpSpPr>
        <p:sp>
          <p:nvSpPr>
            <p:cNvPr id="2059" name="Rectangle 13"/>
            <p:cNvSpPr>
              <a:spLocks noChangeArrowheads="1"/>
            </p:cNvSpPr>
            <p:nvPr/>
          </p:nvSpPr>
          <p:spPr bwMode="auto">
            <a:xfrm>
              <a:off x="533400" y="1295400"/>
              <a:ext cx="7924800" cy="914400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600">
                  <a:solidFill>
                    <a:schemeClr val="bg1"/>
                  </a:solidFill>
                </a:rPr>
                <a:t>Symmetric Kullback – Leibler  divergence</a:t>
              </a:r>
            </a:p>
            <a:p>
              <a:endParaRPr lang="en-US" sz="1600">
                <a:solidFill>
                  <a:schemeClr val="bg1"/>
                </a:solidFill>
              </a:endParaRPr>
            </a:p>
            <a:p>
              <a:r>
                <a:rPr lang="en-US" sz="1600">
                  <a:solidFill>
                    <a:schemeClr val="bg1"/>
                  </a:solidFill>
                </a:rPr>
                <a:t>Jeffery divergence </a:t>
              </a:r>
              <a:endParaRPr lang="en-US" sz="1600"/>
            </a:p>
            <a:p>
              <a:endParaRPr lang="en-US"/>
            </a:p>
          </p:txBody>
        </p:sp>
        <p:graphicFrame>
          <p:nvGraphicFramePr>
            <p:cNvPr id="2051" name="Object 7"/>
            <p:cNvGraphicFramePr>
              <a:graphicFrameLocks noChangeAspect="1"/>
            </p:cNvGraphicFramePr>
            <p:nvPr/>
          </p:nvGraphicFramePr>
          <p:xfrm>
            <a:off x="4862786" y="1255489"/>
            <a:ext cx="2737184" cy="533400"/>
          </p:xfrm>
          <a:graphic>
            <a:graphicData uri="http://schemas.openxmlformats.org/presentationml/2006/ole">
              <p:oleObj spid="_x0000_s2051" name="Equation" r:id="rId5" imgW="2476440" imgH="482400" progId="Equation.3">
                <p:embed/>
              </p:oleObj>
            </a:graphicData>
          </a:graphic>
        </p:graphicFrame>
        <p:graphicFrame>
          <p:nvGraphicFramePr>
            <p:cNvPr id="2052" name="Object 8"/>
            <p:cNvGraphicFramePr>
              <a:graphicFrameLocks noChangeAspect="1"/>
            </p:cNvGraphicFramePr>
            <p:nvPr/>
          </p:nvGraphicFramePr>
          <p:xfrm>
            <a:off x="4718118" y="1723574"/>
            <a:ext cx="3324338" cy="551637"/>
          </p:xfrm>
          <a:graphic>
            <a:graphicData uri="http://schemas.openxmlformats.org/presentationml/2006/ole">
              <p:oleObj spid="_x0000_s2052" name="Equation" r:id="rId6" imgW="2908080" imgH="48240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779462"/>
            <a:ext cx="9144000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">
              <a:spcBef>
                <a:spcPct val="20000"/>
              </a:spcBef>
              <a:defRPr/>
            </a:pPr>
            <a:endParaRPr lang="en-US" sz="2000" kern="0">
              <a:solidFill>
                <a:srgbClr val="000000"/>
              </a:solidFill>
              <a:latin typeface="Calibri" pitchFamily="34" charset="0"/>
              <a:cs typeface="+mn-cs"/>
            </a:endParaRPr>
          </a:p>
          <a:p>
            <a:pPr marL="342900" indent="-342900" fontAlgn="b">
              <a:spcBef>
                <a:spcPct val="20000"/>
              </a:spcBef>
              <a:defRPr/>
            </a:pPr>
            <a:endParaRPr lang="en-US" sz="2000" kern="0">
              <a:solidFill>
                <a:srgbClr val="000000"/>
              </a:solidFill>
              <a:latin typeface="Calibri" pitchFamily="34" charset="0"/>
              <a:cs typeface="+mn-cs"/>
            </a:endParaRPr>
          </a:p>
          <a:p>
            <a:pPr marL="342900" indent="-342900" fontAlgn="b">
              <a:spcBef>
                <a:spcPct val="20000"/>
              </a:spcBef>
              <a:defRPr/>
            </a:pPr>
            <a:endParaRPr lang="en-US" sz="2000" kern="0">
              <a:solidFill>
                <a:srgbClr val="000000"/>
              </a:solidFill>
              <a:latin typeface="Calibri" pitchFamily="34" charset="0"/>
              <a:cs typeface="+mn-cs"/>
            </a:endParaRPr>
          </a:p>
          <a:p>
            <a:pPr marL="342900" indent="-342900" fontAlgn="b">
              <a:spcBef>
                <a:spcPct val="20000"/>
              </a:spcBef>
              <a:defRPr/>
            </a:pPr>
            <a:endParaRPr lang="en-US" sz="2000" kern="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en-US" sz="3200" smtClean="0"/>
              <a:t>Selecting feature space</a:t>
            </a:r>
          </a:p>
        </p:txBody>
      </p:sp>
      <p:sp>
        <p:nvSpPr>
          <p:cNvPr id="22532" name="TextBox 5"/>
          <p:cNvSpPr txBox="1">
            <a:spLocks noChangeArrowheads="1"/>
          </p:cNvSpPr>
          <p:nvPr/>
        </p:nvSpPr>
        <p:spPr bwMode="auto">
          <a:xfrm>
            <a:off x="152400" y="914400"/>
            <a:ext cx="876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Effect of parameters on classification accuracy,  using 20 cross-validation experiments</a:t>
            </a:r>
          </a:p>
        </p:txBody>
      </p:sp>
      <p:grpSp>
        <p:nvGrpSpPr>
          <p:cNvPr id="22533" name="Group 24"/>
          <p:cNvGrpSpPr>
            <a:grpSpLocks/>
          </p:cNvGrpSpPr>
          <p:nvPr/>
        </p:nvGrpSpPr>
        <p:grpSpPr bwMode="auto">
          <a:xfrm>
            <a:off x="-446088" y="1981200"/>
            <a:ext cx="4941888" cy="3810000"/>
            <a:chOff x="4125605" y="2133600"/>
            <a:chExt cx="4942195" cy="3810000"/>
          </a:xfrm>
        </p:grpSpPr>
        <p:pic>
          <p:nvPicPr>
            <p:cNvPr id="22535" name="Picture 1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89616" y="2133600"/>
              <a:ext cx="4178184" cy="3649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36" name="Oval 5"/>
            <p:cNvSpPr>
              <a:spLocks noChangeArrowheads="1"/>
            </p:cNvSpPr>
            <p:nvPr/>
          </p:nvSpPr>
          <p:spPr bwMode="auto">
            <a:xfrm>
              <a:off x="5354076" y="4191000"/>
              <a:ext cx="527984" cy="533400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en-US"/>
            </a:p>
          </p:txBody>
        </p:sp>
        <p:cxnSp>
          <p:nvCxnSpPr>
            <p:cNvPr id="22537" name="Straight Arrow Connector 8"/>
            <p:cNvCxnSpPr>
              <a:cxnSpLocks noChangeShapeType="1"/>
              <a:endCxn id="22536" idx="3"/>
            </p:cNvCxnSpPr>
            <p:nvPr/>
          </p:nvCxnSpPr>
          <p:spPr bwMode="auto">
            <a:xfrm rot="5400000" flipH="1" flipV="1">
              <a:off x="4934581" y="4837183"/>
              <a:ext cx="687715" cy="305920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sp>
          <p:nvSpPr>
            <p:cNvPr id="22538" name="Oval 9"/>
            <p:cNvSpPr>
              <a:spLocks noChangeArrowheads="1"/>
            </p:cNvSpPr>
            <p:nvPr/>
          </p:nvSpPr>
          <p:spPr bwMode="auto">
            <a:xfrm>
              <a:off x="6475182" y="2598054"/>
              <a:ext cx="2241483" cy="1066800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en-US"/>
            </a:p>
          </p:txBody>
        </p:sp>
        <p:sp>
          <p:nvSpPr>
            <p:cNvPr id="22539" name="Rectangle 10"/>
            <p:cNvSpPr>
              <a:spLocks noChangeArrowheads="1"/>
            </p:cNvSpPr>
            <p:nvPr/>
          </p:nvSpPr>
          <p:spPr bwMode="auto">
            <a:xfrm>
              <a:off x="7040180" y="3733800"/>
              <a:ext cx="1589395" cy="533400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r>
                <a:rPr lang="en-US" b="1">
                  <a:solidFill>
                    <a:srgbClr val="FF0000"/>
                  </a:solidFill>
                </a:rPr>
                <a:t>with x,y</a:t>
              </a:r>
            </a:p>
          </p:txBody>
        </p:sp>
        <p:sp>
          <p:nvSpPr>
            <p:cNvPr id="22540" name="Rectangle 6"/>
            <p:cNvSpPr>
              <a:spLocks noChangeArrowheads="1"/>
            </p:cNvSpPr>
            <p:nvPr/>
          </p:nvSpPr>
          <p:spPr bwMode="auto">
            <a:xfrm>
              <a:off x="4125605" y="5410200"/>
              <a:ext cx="1589395" cy="533400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algn="r" rtl="1"/>
              <a:r>
                <a:rPr lang="en-US" b="1">
                  <a:solidFill>
                    <a:srgbClr val="FF0000"/>
                  </a:solidFill>
                </a:rPr>
                <a:t>No x,y</a:t>
              </a:r>
            </a:p>
          </p:txBody>
        </p:sp>
      </p:grpSp>
      <p:pic>
        <p:nvPicPr>
          <p:cNvPr id="2253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993900"/>
            <a:ext cx="4114800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0" y="685800"/>
            <a:ext cx="9144000" cy="5545138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">
              <a:spcBef>
                <a:spcPct val="20000"/>
              </a:spcBef>
              <a:defRPr/>
            </a:pPr>
            <a:endParaRPr lang="en-US" sz="2400" b="1" dirty="0" smtClean="0">
              <a:solidFill>
                <a:schemeClr val="lt1"/>
              </a:solidFill>
              <a:latin typeface="+mn-lt"/>
              <a:cs typeface="+mn-cs"/>
            </a:endParaRPr>
          </a:p>
          <a:p>
            <a:pPr marL="342900" indent="-342900" fontAlgn="b"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lt1"/>
                </a:solidFill>
                <a:latin typeface="+mn-lt"/>
                <a:cs typeface="+mn-cs"/>
              </a:rPr>
              <a:t>Selecting type of features - invariance / discriminative power tradeoff</a:t>
            </a:r>
          </a:p>
          <a:p>
            <a:pPr marL="342900" indent="-342900" fontAlgn="b">
              <a:spcBef>
                <a:spcPct val="20000"/>
              </a:spcBef>
              <a:defRPr/>
            </a:pPr>
            <a:endParaRPr lang="en-US" sz="2400" b="1" dirty="0" smtClean="0">
              <a:solidFill>
                <a:schemeClr val="lt1"/>
              </a:solidFill>
              <a:latin typeface="+mn-lt"/>
              <a:cs typeface="+mn-cs"/>
            </a:endParaRPr>
          </a:p>
          <a:p>
            <a:pPr marL="342900" indent="-342900" fontAlgn="b">
              <a:spcBef>
                <a:spcPct val="20000"/>
              </a:spcBef>
              <a:defRPr/>
            </a:pPr>
            <a:endParaRPr lang="en-US" sz="2400" b="1" dirty="0" smtClean="0">
              <a:solidFill>
                <a:schemeClr val="lt1"/>
              </a:solidFill>
              <a:latin typeface="+mn-lt"/>
              <a:cs typeface="+mn-cs"/>
            </a:endParaRPr>
          </a:p>
          <a:p>
            <a:pPr marL="342900" indent="-342900" fontAlgn="b">
              <a:spcBef>
                <a:spcPct val="20000"/>
              </a:spcBef>
              <a:defRPr/>
            </a:pPr>
            <a:endParaRPr lang="en-US" sz="2800" kern="0" dirty="0" smtClean="0">
              <a:solidFill>
                <a:srgbClr val="000000"/>
              </a:solidFill>
              <a:latin typeface="Calibri" pitchFamily="34" charset="0"/>
              <a:cs typeface="+mn-cs"/>
            </a:endParaRPr>
          </a:p>
          <a:p>
            <a:pPr marL="342900" indent="-342900" fontAlgn="b">
              <a:spcBef>
                <a:spcPct val="20000"/>
              </a:spcBef>
              <a:defRPr/>
            </a:pPr>
            <a:endParaRPr lang="en-US" sz="2800" kern="0" dirty="0">
              <a:solidFill>
                <a:srgbClr val="000000"/>
              </a:solidFill>
              <a:latin typeface="Calibri" pitchFamily="34" charset="0"/>
              <a:cs typeface="+mn-cs"/>
            </a:endParaRPr>
          </a:p>
          <a:p>
            <a:pPr marL="342900" indent="-342900" fontAlgn="b">
              <a:spcBef>
                <a:spcPct val="20000"/>
              </a:spcBef>
              <a:defRPr/>
            </a:pPr>
            <a:endParaRPr lang="en-US" sz="2800" kern="0" dirty="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Selecting features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38200" y="2133600"/>
          <a:ext cx="746759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3239368"/>
                <a:gridCol w="173903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Feature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Average % correct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Standard dev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1C1C1C"/>
                          </a:solidFill>
                        </a:rPr>
                        <a:t>Raw patches</a:t>
                      </a:r>
                      <a:endParaRPr lang="en-US" dirty="0">
                        <a:solidFill>
                          <a:srgbClr val="1C1C1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1C1C1C"/>
                          </a:solidFill>
                        </a:rPr>
                        <a:t>88.43</a:t>
                      </a:r>
                      <a:endParaRPr lang="en-US" dirty="0">
                        <a:solidFill>
                          <a:srgbClr val="1C1C1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1C1C1C"/>
                          </a:solidFill>
                        </a:rPr>
                        <a:t>0.32</a:t>
                      </a:r>
                      <a:endParaRPr lang="en-US" dirty="0">
                        <a:solidFill>
                          <a:srgbClr val="1C1C1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1C1C1C"/>
                          </a:solidFill>
                        </a:rPr>
                        <a:t>SIFT</a:t>
                      </a:r>
                      <a:r>
                        <a:rPr lang="en-US" sz="1800" dirty="0" smtClean="0">
                          <a:solidFill>
                            <a:srgbClr val="1C1C1C"/>
                          </a:solidFill>
                        </a:rPr>
                        <a:t>*</a:t>
                      </a:r>
                      <a:endParaRPr lang="en-US" dirty="0">
                        <a:solidFill>
                          <a:srgbClr val="1C1C1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1C1C1C"/>
                          </a:solidFill>
                        </a:rPr>
                        <a:t>90.80</a:t>
                      </a:r>
                      <a:endParaRPr lang="en-US" dirty="0">
                        <a:solidFill>
                          <a:srgbClr val="1C1C1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1C1C1C"/>
                          </a:solidFill>
                        </a:rPr>
                        <a:t>0.41</a:t>
                      </a:r>
                      <a:endParaRPr lang="en-US" dirty="0">
                        <a:solidFill>
                          <a:srgbClr val="1C1C1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1C1C1C"/>
                          </a:solidFill>
                        </a:rPr>
                        <a:t>Normalized Patches</a:t>
                      </a:r>
                      <a:endParaRPr lang="en-US" dirty="0">
                        <a:solidFill>
                          <a:srgbClr val="1C1C1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1C1C1C"/>
                          </a:solidFill>
                        </a:rPr>
                        <a:t>91.29</a:t>
                      </a:r>
                      <a:endParaRPr lang="en-US" b="1" dirty="0">
                        <a:solidFill>
                          <a:srgbClr val="1C1C1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1C1C1C"/>
                          </a:solidFill>
                        </a:rPr>
                        <a:t>0.56</a:t>
                      </a:r>
                      <a:endParaRPr lang="en-US" dirty="0">
                        <a:solidFill>
                          <a:srgbClr val="1C1C1C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52400" y="4431268"/>
            <a:ext cx="7162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"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chemeClr val="lt1"/>
                </a:solidFill>
              </a:rPr>
              <a:t>* Scale and rotation invariance are not desired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Running time</a:t>
            </a:r>
          </a:p>
        </p:txBody>
      </p:sp>
      <p:graphicFrame>
        <p:nvGraphicFramePr>
          <p:cNvPr id="6" name="Chart 5"/>
          <p:cNvGraphicFramePr/>
          <p:nvPr/>
        </p:nvGraphicFramePr>
        <p:xfrm>
          <a:off x="0" y="1447800"/>
          <a:ext cx="91440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2400" y="7620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12,677 images</a:t>
            </a:r>
          </a:p>
          <a:p>
            <a:r>
              <a:rPr lang="en-US" sz="2000" b="1" dirty="0" smtClean="0"/>
              <a:t>Running on Intel </a:t>
            </a:r>
            <a:r>
              <a:rPr lang="en-US" sz="2000" b="1" dirty="0" err="1" smtClean="0"/>
              <a:t>daul</a:t>
            </a:r>
            <a:r>
              <a:rPr lang="en-US" sz="2000" b="1" dirty="0" smtClean="0"/>
              <a:t> quad core Xeon 2.33Ghz</a:t>
            </a:r>
            <a:endParaRPr lang="en-US" sz="2000" b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33400" y="4648200"/>
          <a:ext cx="8153400" cy="1645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1505339"/>
                <a:gridCol w="1247969"/>
                <a:gridCol w="1285292"/>
                <a:gridCol w="1765300"/>
                <a:gridCol w="1358900"/>
              </a:tblGrid>
              <a:tr h="7573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Build dictionary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Extract features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Train classifier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classification time per</a:t>
                      </a:r>
                      <a:r>
                        <a:rPr lang="en-US" baseline="0" dirty="0" smtClean="0"/>
                        <a:t> image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 (train + classify)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07137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Raw</a:t>
                      </a:r>
                      <a:endParaRPr lang="en-US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6 min</a:t>
                      </a:r>
                      <a:endParaRPr lang="en-US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96.8 min</a:t>
                      </a:r>
                      <a:endParaRPr lang="en-US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6 min</a:t>
                      </a:r>
                      <a:endParaRPr lang="en-US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0.54 sec</a:t>
                      </a:r>
                      <a:endParaRPr lang="en-US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126 min</a:t>
                      </a:r>
                      <a:endParaRPr lang="en-US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07137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SIFT</a:t>
                      </a:r>
                      <a:endParaRPr lang="en-US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10 min</a:t>
                      </a:r>
                      <a:endParaRPr lang="en-US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597 min</a:t>
                      </a:r>
                      <a:endParaRPr lang="en-US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6 min</a:t>
                      </a:r>
                      <a:endParaRPr lang="en-US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3.32 sec</a:t>
                      </a:r>
                      <a:endParaRPr lang="en-US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724 min</a:t>
                      </a:r>
                      <a:endParaRPr lang="en-US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 cstate="print">
            <a:lum bright="-42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smtClean="0"/>
              <a:t>Outline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7086600" cy="4373563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  <a:defRPr/>
            </a:pPr>
            <a:endParaRPr lang="en-US" sz="2400" dirty="0" smtClean="0">
              <a:solidFill>
                <a:srgbClr val="FFFF00"/>
              </a:solidFill>
              <a:cs typeface="+mj-cs"/>
            </a:endParaRP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rgbClr val="FFFF00"/>
                </a:solidFill>
                <a:cs typeface="+mj-cs"/>
              </a:rPr>
              <a:t>Challenge description</a:t>
            </a:r>
          </a:p>
          <a:p>
            <a:pPr algn="l" rtl="0" eaLnBrk="1" hangingPunct="1">
              <a:lnSpc>
                <a:spcPct val="80000"/>
              </a:lnSpc>
              <a:defRPr/>
            </a:pPr>
            <a:endParaRPr lang="en-US" sz="2400" dirty="0" smtClean="0">
              <a:solidFill>
                <a:srgbClr val="FFFF00"/>
              </a:solidFill>
              <a:cs typeface="+mj-cs"/>
            </a:endParaRP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400" dirty="0" smtClean="0">
                <a:cs typeface="+mj-cs"/>
              </a:rPr>
              <a:t>Proposed system</a:t>
            </a:r>
            <a:endParaRPr lang="en-US" sz="2400" dirty="0">
              <a:cs typeface="+mj-cs"/>
            </a:endParaRPr>
          </a:p>
          <a:p>
            <a:pPr lvl="1" algn="l" rtl="0" eaLnBrk="1" hangingPunct="1">
              <a:lnSpc>
                <a:spcPct val="80000"/>
              </a:lnSpc>
              <a:defRPr/>
            </a:pPr>
            <a:r>
              <a:rPr lang="en-US" sz="2000" dirty="0" smtClean="0">
                <a:cs typeface="+mj-cs"/>
              </a:rPr>
              <a:t>Image representation</a:t>
            </a:r>
            <a:endParaRPr lang="en-US" sz="2000" dirty="0">
              <a:cs typeface="+mj-cs"/>
            </a:endParaRPr>
          </a:p>
          <a:p>
            <a:pPr lvl="1" algn="l" rtl="0" eaLnBrk="1" hangingPunct="1">
              <a:lnSpc>
                <a:spcPct val="80000"/>
              </a:lnSpc>
              <a:defRPr/>
            </a:pPr>
            <a:r>
              <a:rPr lang="en-US" sz="2000" dirty="0" smtClean="0">
                <a:cs typeface="+mj-cs"/>
              </a:rPr>
              <a:t>classification</a:t>
            </a:r>
          </a:p>
          <a:p>
            <a:pPr lvl="1" algn="l" rtl="0" eaLnBrk="1" hangingPunct="1">
              <a:lnSpc>
                <a:spcPct val="80000"/>
              </a:lnSpc>
              <a:defRPr/>
            </a:pPr>
            <a:endParaRPr lang="en-US" sz="2000" dirty="0" smtClean="0">
              <a:cs typeface="+mj-cs"/>
            </a:endParaRP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400" dirty="0" smtClean="0">
                <a:cs typeface="+mj-cs"/>
              </a:rPr>
              <a:t>Results </a:t>
            </a:r>
          </a:p>
          <a:p>
            <a:pPr lvl="1" algn="l" rtl="0" eaLnBrk="1" hangingPunct="1">
              <a:lnSpc>
                <a:spcPct val="80000"/>
              </a:lnSpc>
              <a:defRPr/>
            </a:pPr>
            <a:r>
              <a:rPr lang="en-US" sz="2000" dirty="0" smtClean="0"/>
              <a:t>Parameters optimization</a:t>
            </a:r>
            <a:endParaRPr lang="en-US" sz="2000" dirty="0" smtClean="0">
              <a:cs typeface="+mj-cs"/>
            </a:endParaRPr>
          </a:p>
          <a:p>
            <a:pPr lvl="1" algn="l" rtl="0" eaLnBrk="1" hangingPunct="1">
              <a:lnSpc>
                <a:spcPct val="80000"/>
              </a:lnSpc>
              <a:defRPr/>
            </a:pPr>
            <a:r>
              <a:rPr lang="en-US" sz="2000" dirty="0" smtClean="0">
                <a:cs typeface="+mj-cs"/>
              </a:rPr>
              <a:t>Performance analysis</a:t>
            </a:r>
          </a:p>
          <a:p>
            <a:pPr lvl="1" algn="l" rtl="0" eaLnBrk="1" hangingPunct="1">
              <a:lnSpc>
                <a:spcPct val="80000"/>
              </a:lnSpc>
              <a:buFontTx/>
              <a:buNone/>
              <a:defRPr/>
            </a:pPr>
            <a:endParaRPr lang="en-US" sz="2000" dirty="0" smtClean="0">
              <a:solidFill>
                <a:srgbClr val="FFFF00"/>
              </a:solidFill>
            </a:endParaRP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400" dirty="0" smtClean="0"/>
              <a:t>Conclusion</a:t>
            </a:r>
          </a:p>
          <a:p>
            <a:pPr lvl="1" algn="l" rtl="0" eaLnBrk="1" hangingPunct="1">
              <a:lnSpc>
                <a:spcPct val="80000"/>
              </a:lnSpc>
              <a:defRPr/>
            </a:pPr>
            <a:endParaRPr lang="en-US" sz="2000" dirty="0" smtClean="0"/>
          </a:p>
          <a:p>
            <a:pPr algn="l" rtl="0" eaLnBrk="1" hangingPunct="1">
              <a:lnSpc>
                <a:spcPct val="80000"/>
              </a:lnSpc>
              <a:defRPr/>
            </a:pPr>
            <a:endParaRPr lang="en-US" sz="2400" dirty="0"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0" y="762000"/>
            <a:ext cx="9144000" cy="5545138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">
              <a:spcBef>
                <a:spcPct val="20000"/>
              </a:spcBef>
              <a:defRPr/>
            </a:pPr>
            <a:endParaRPr lang="en-US" sz="2000" kern="0">
              <a:solidFill>
                <a:srgbClr val="000000"/>
              </a:solidFill>
              <a:latin typeface="Calibri" pitchFamily="34" charset="0"/>
              <a:cs typeface="+mn-cs"/>
            </a:endParaRPr>
          </a:p>
          <a:p>
            <a:pPr marL="342900" indent="-342900" fontAlgn="b">
              <a:spcBef>
                <a:spcPct val="20000"/>
              </a:spcBef>
              <a:defRPr/>
            </a:pPr>
            <a:endParaRPr lang="en-US" sz="2000" kern="0">
              <a:solidFill>
                <a:srgbClr val="000000"/>
              </a:solidFill>
              <a:latin typeface="Calibri" pitchFamily="34" charset="0"/>
              <a:cs typeface="+mn-cs"/>
            </a:endParaRPr>
          </a:p>
          <a:p>
            <a:pPr marL="342900" indent="-342900" fontAlgn="b">
              <a:spcBef>
                <a:spcPct val="20000"/>
              </a:spcBef>
              <a:defRPr/>
            </a:pPr>
            <a:endParaRPr lang="en-US" sz="2000" kern="0">
              <a:solidFill>
                <a:srgbClr val="000000"/>
              </a:solidFill>
              <a:latin typeface="Calibri" pitchFamily="34" charset="0"/>
              <a:cs typeface="+mn-cs"/>
            </a:endParaRPr>
          </a:p>
          <a:p>
            <a:pPr marL="342900" indent="-342900" fontAlgn="b">
              <a:spcBef>
                <a:spcPct val="20000"/>
              </a:spcBef>
              <a:defRPr/>
            </a:pPr>
            <a:endParaRPr lang="en-US" sz="2000" kern="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Selecting dictionary</a:t>
            </a:r>
          </a:p>
        </p:txBody>
      </p:sp>
      <p:pic>
        <p:nvPicPr>
          <p:cNvPr id="2355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038" y="1003300"/>
            <a:ext cx="7396162" cy="420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0" y="762000"/>
            <a:ext cx="9144000" cy="5545138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">
              <a:spcBef>
                <a:spcPct val="20000"/>
              </a:spcBef>
              <a:defRPr/>
            </a:pPr>
            <a:endParaRPr lang="en-US" sz="2000" kern="0">
              <a:solidFill>
                <a:srgbClr val="000000"/>
              </a:solidFill>
              <a:latin typeface="Calibri" pitchFamily="34" charset="0"/>
              <a:cs typeface="+mn-cs"/>
            </a:endParaRPr>
          </a:p>
          <a:p>
            <a:pPr marL="342900" indent="-342900" fontAlgn="b">
              <a:spcBef>
                <a:spcPct val="20000"/>
              </a:spcBef>
              <a:defRPr/>
            </a:pPr>
            <a:endParaRPr lang="en-US" sz="2000" kern="0">
              <a:solidFill>
                <a:srgbClr val="000000"/>
              </a:solidFill>
              <a:latin typeface="Calibri" pitchFamily="34" charset="0"/>
              <a:cs typeface="+mn-cs"/>
            </a:endParaRPr>
          </a:p>
          <a:p>
            <a:pPr marL="342900" indent="-342900" fontAlgn="b">
              <a:spcBef>
                <a:spcPct val="20000"/>
              </a:spcBef>
              <a:defRPr/>
            </a:pPr>
            <a:endParaRPr lang="en-US" sz="2000" kern="0">
              <a:solidFill>
                <a:srgbClr val="000000"/>
              </a:solidFill>
              <a:latin typeface="Calibri" pitchFamily="34" charset="0"/>
              <a:cs typeface="+mn-cs"/>
            </a:endParaRPr>
          </a:p>
          <a:p>
            <a:pPr marL="342900" indent="-342900" fontAlgn="b">
              <a:spcBef>
                <a:spcPct val="20000"/>
              </a:spcBef>
              <a:defRPr/>
            </a:pPr>
            <a:endParaRPr lang="en-US" sz="2000" kern="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Selecting dictionary</a:t>
            </a:r>
          </a:p>
        </p:txBody>
      </p:sp>
      <p:pic>
        <p:nvPicPr>
          <p:cNvPr id="24580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038" y="1003300"/>
            <a:ext cx="7396162" cy="420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Box 5"/>
          <p:cNvSpPr txBox="1">
            <a:spLocks noChangeArrowheads="1"/>
          </p:cNvSpPr>
          <p:nvPr/>
        </p:nvSpPr>
        <p:spPr bwMode="auto">
          <a:xfrm>
            <a:off x="533400" y="5526088"/>
            <a:ext cx="7848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Using multiple dictionaries for 3 scales increases classification accuracy by 0.5%</a:t>
            </a:r>
          </a:p>
        </p:txBody>
      </p:sp>
      <p:pic>
        <p:nvPicPr>
          <p:cNvPr id="24582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1038" y="1003300"/>
            <a:ext cx="7396162" cy="420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Classification results – effect of kernel</a:t>
            </a:r>
          </a:p>
        </p:txBody>
      </p:sp>
      <p:sp>
        <p:nvSpPr>
          <p:cNvPr id="27652" name="TextBox 5"/>
          <p:cNvSpPr txBox="1">
            <a:spLocks noChangeArrowheads="1"/>
          </p:cNvSpPr>
          <p:nvPr/>
        </p:nvSpPr>
        <p:spPr bwMode="auto">
          <a:xfrm>
            <a:off x="533400" y="914400"/>
            <a:ext cx="7848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Effect of kernel function on SVM classifier, for optimal kernel parameters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81000" y="2628901"/>
          <a:ext cx="81534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8480"/>
                <a:gridCol w="1649424"/>
                <a:gridCol w="2155496"/>
              </a:tblGrid>
              <a:tr h="713884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Kernel Type</a:t>
                      </a:r>
                      <a:endParaRPr lang="en-US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/>
                        <a:t>% Correct</a:t>
                      </a:r>
                    </a:p>
                    <a:p>
                      <a:pPr algn="ctr"/>
                      <a:r>
                        <a:rPr lang="en-US" sz="2400" baseline="0" dirty="0" smtClean="0"/>
                        <a:t>1 Scale     3 Scales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  <a:tr h="397039"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rgbClr val="1C1C1C"/>
                          </a:solidFill>
                          <a:latin typeface="+mn-lt"/>
                          <a:ea typeface="+mn-ea"/>
                          <a:cs typeface="+mn-cs"/>
                        </a:rPr>
                        <a:t>Radial Basis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400" kern="1200" dirty="0" smtClean="0">
                          <a:solidFill>
                            <a:srgbClr val="1C1C1C"/>
                          </a:solidFill>
                          <a:latin typeface="+mn-lt"/>
                          <a:ea typeface="+mn-ea"/>
                          <a:cs typeface="+mn-cs"/>
                        </a:rPr>
                        <a:t>91.45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400" kern="1200" dirty="0" smtClean="0">
                          <a:solidFill>
                            <a:srgbClr val="1C1C1C"/>
                          </a:solidFill>
                          <a:latin typeface="+mn-lt"/>
                          <a:ea typeface="+mn-ea"/>
                          <a:cs typeface="+mn-cs"/>
                        </a:rPr>
                        <a:t>91.59</a:t>
                      </a:r>
                    </a:p>
                  </a:txBody>
                  <a:tcPr marL="9525" marR="9525" marT="9525" marB="0" anchor="b"/>
                </a:tc>
              </a:tr>
              <a:tr h="397039"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rgbClr val="1C1C1C"/>
                          </a:solidFill>
                          <a:latin typeface="+mn-lt"/>
                          <a:ea typeface="+mn-ea"/>
                          <a:cs typeface="+mn-cs"/>
                        </a:rPr>
                        <a:t>Histogram Intersection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400" kern="1200" dirty="0" smtClean="0">
                          <a:solidFill>
                            <a:srgbClr val="1C1C1C"/>
                          </a:solidFill>
                          <a:latin typeface="+mn-lt"/>
                          <a:ea typeface="+mn-ea"/>
                          <a:cs typeface="+mn-cs"/>
                        </a:rPr>
                        <a:t>91.29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400" kern="1200" dirty="0" smtClean="0">
                          <a:solidFill>
                            <a:srgbClr val="1C1C1C"/>
                          </a:solidFill>
                          <a:latin typeface="+mn-lt"/>
                          <a:ea typeface="+mn-ea"/>
                          <a:cs typeface="+mn-cs"/>
                        </a:rPr>
                        <a:t>91.89</a:t>
                      </a:r>
                    </a:p>
                  </a:txBody>
                  <a:tcPr marL="9525" marR="9525" marT="9525" marB="0" anchor="b"/>
                </a:tc>
              </a:tr>
              <a:tr h="397039"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rgbClr val="1C1C1C"/>
                          </a:solidFill>
                          <a:latin typeface="+mn-lt"/>
                          <a:ea typeface="+mn-ea"/>
                          <a:cs typeface="+mn-cs"/>
                        </a:rPr>
                        <a:t>Chi Square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400" kern="1200" dirty="0" smtClean="0">
                          <a:solidFill>
                            <a:srgbClr val="1C1C1C"/>
                          </a:solidFill>
                          <a:latin typeface="+mn-lt"/>
                          <a:ea typeface="+mn-ea"/>
                          <a:cs typeface="+mn-cs"/>
                        </a:rPr>
                        <a:t>91.62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rgbClr val="1C1C1C"/>
                          </a:solidFill>
                          <a:latin typeface="+mn-lt"/>
                          <a:ea typeface="+mn-ea"/>
                          <a:cs typeface="+mn-cs"/>
                        </a:rPr>
                        <a:t>91.95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001000" y="5219700"/>
          <a:ext cx="609600" cy="19050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Classification results – confusion matrix</a:t>
            </a:r>
          </a:p>
        </p:txBody>
      </p:sp>
      <p:sp>
        <p:nvSpPr>
          <p:cNvPr id="27652" name="TextBox 5"/>
          <p:cNvSpPr txBox="1">
            <a:spLocks noChangeArrowheads="1"/>
          </p:cNvSpPr>
          <p:nvPr/>
        </p:nvSpPr>
        <p:spPr bwMode="auto">
          <a:xfrm>
            <a:off x="533400" y="914400"/>
            <a:ext cx="784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 smtClean="0"/>
              <a:t>Confusion matrix of random 2000 test images (2007 labels)</a:t>
            </a:r>
          </a:p>
          <a:p>
            <a:r>
              <a:rPr lang="en-US" sz="2000" b="1" dirty="0" smtClean="0"/>
              <a:t>91.95% correct</a:t>
            </a:r>
            <a:endParaRPr lang="en-US" sz="2000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001000" y="4343400"/>
          <a:ext cx="609600" cy="19050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2514" y="1828800"/>
            <a:ext cx="5442686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Submission to </a:t>
            </a:r>
            <a:r>
              <a:rPr lang="en-US" sz="2800" dirty="0" err="1" smtClean="0"/>
              <a:t>ImageClef</a:t>
            </a:r>
            <a:r>
              <a:rPr lang="en-US" sz="2800" dirty="0" smtClean="0"/>
              <a:t> 2009 </a:t>
            </a:r>
            <a:br>
              <a:rPr lang="en-US" sz="2800" dirty="0" smtClean="0"/>
            </a:br>
            <a:r>
              <a:rPr lang="en-US" sz="2800" dirty="0" smtClean="0"/>
              <a:t>medical annotation task</a:t>
            </a:r>
          </a:p>
        </p:txBody>
      </p:sp>
      <p:sp>
        <p:nvSpPr>
          <p:cNvPr id="29700" name="Content Placeholder 5"/>
          <p:cNvSpPr>
            <a:spLocks noGrp="1"/>
          </p:cNvSpPr>
          <p:nvPr>
            <p:ph idx="1"/>
          </p:nvPr>
        </p:nvSpPr>
        <p:spPr>
          <a:xfrm>
            <a:off x="304800" y="914401"/>
            <a:ext cx="8382000" cy="4038600"/>
          </a:xfrm>
        </p:spPr>
        <p:txBody>
          <a:bodyPr/>
          <a:lstStyle/>
          <a:p>
            <a:pPr algn="l" rtl="0"/>
            <a:r>
              <a:rPr lang="en-US" sz="2800" dirty="0" smtClean="0"/>
              <a:t>One run submitted</a:t>
            </a:r>
          </a:p>
          <a:p>
            <a:pPr algn="l" rtl="0">
              <a:buNone/>
            </a:pPr>
            <a:endParaRPr lang="en-US" sz="2800" dirty="0" smtClean="0"/>
          </a:p>
          <a:p>
            <a:pPr algn="l" rtl="0"/>
            <a:r>
              <a:rPr lang="en-US" sz="2800" dirty="0" smtClean="0"/>
              <a:t>Use the same classifier for the 4 label sets </a:t>
            </a:r>
            <a:r>
              <a:rPr lang="en-US" sz="2400" dirty="0" smtClean="0"/>
              <a:t>(2005,2006,2007,2008)</a:t>
            </a:r>
          </a:p>
          <a:p>
            <a:pPr algn="l" rtl="0">
              <a:buNone/>
            </a:pPr>
            <a:endParaRPr lang="en-US" sz="2800" dirty="0" smtClean="0"/>
          </a:p>
          <a:p>
            <a:pPr algn="l" rtl="0"/>
            <a:r>
              <a:rPr lang="en-US" sz="2800" dirty="0" smtClean="0"/>
              <a:t>Ignore IRMA code hierarchy</a:t>
            </a:r>
          </a:p>
          <a:p>
            <a:pPr algn="l" rtl="0">
              <a:buNone/>
            </a:pPr>
            <a:endParaRPr lang="en-US" sz="2800" dirty="0" smtClean="0"/>
          </a:p>
          <a:p>
            <a:pPr algn="l" rtl="0"/>
            <a:r>
              <a:rPr lang="en-US" sz="2800" dirty="0" smtClean="0"/>
              <a:t>Don’t use wildcards</a:t>
            </a:r>
          </a:p>
          <a:p>
            <a:pPr algn="l" rtl="0"/>
            <a:endParaRPr lang="en-US" sz="2800" dirty="0" smtClean="0"/>
          </a:p>
          <a:p>
            <a:pPr algn="l" rtl="0"/>
            <a:endParaRPr lang="en-US" sz="2800" dirty="0" smtClean="0"/>
          </a:p>
          <a:p>
            <a:pPr algn="l" rtl="0">
              <a:buFontTx/>
              <a:buNone/>
            </a:pPr>
            <a:endParaRPr lang="en-US" sz="2800" dirty="0" smtClean="0"/>
          </a:p>
          <a:p>
            <a:pPr algn="l" rtl="0">
              <a:buFontTx/>
              <a:buNone/>
            </a:pPr>
            <a:endParaRPr lang="en-US" sz="2800" dirty="0" smtClean="0"/>
          </a:p>
          <a:p>
            <a:pPr algn="l" rtl="0">
              <a:buFontTx/>
              <a:buNone/>
            </a:pPr>
            <a:endParaRPr lang="en-US" sz="2800" dirty="0" smtClean="0"/>
          </a:p>
          <a:p>
            <a:pPr algn="l" rtl="0">
              <a:buFontTx/>
              <a:buNone/>
            </a:pPr>
            <a:endParaRPr lang="en-US" sz="2800" dirty="0" smtClean="0"/>
          </a:p>
          <a:p>
            <a:pPr algn="l" rtl="0">
              <a:buFontTx/>
              <a:buNone/>
            </a:pPr>
            <a:endParaRPr lang="en-US" sz="2800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295400" y="4953000"/>
          <a:ext cx="6477000" cy="129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762000"/>
                <a:gridCol w="914400"/>
                <a:gridCol w="914400"/>
                <a:gridCol w="914400"/>
                <a:gridCol w="914400"/>
              </a:tblGrid>
              <a:tr h="762000">
                <a:tc>
                  <a:txBody>
                    <a:bodyPr/>
                    <a:lstStyle/>
                    <a:p>
                      <a:r>
                        <a:rPr lang="en-US" dirty="0"/>
                        <a:t>Run &amp; error score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2005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2006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2007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2008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SUM </a:t>
                      </a:r>
                    </a:p>
                  </a:txBody>
                  <a:tcPr anchor="ctr"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TAUbiomed</a:t>
                      </a:r>
                      <a:endParaRPr lang="en-US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356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263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64.3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169.5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852.8 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Conclusion &amp; future work</a:t>
            </a:r>
          </a:p>
        </p:txBody>
      </p:sp>
      <p:sp>
        <p:nvSpPr>
          <p:cNvPr id="29700" name="Content Placeholder 5"/>
          <p:cNvSpPr>
            <a:spLocks noGrp="1"/>
          </p:cNvSpPr>
          <p:nvPr>
            <p:ph idx="1"/>
          </p:nvPr>
        </p:nvSpPr>
        <p:spPr>
          <a:xfrm>
            <a:off x="304800" y="533400"/>
            <a:ext cx="8382000" cy="5211763"/>
          </a:xfrm>
        </p:spPr>
        <p:txBody>
          <a:bodyPr/>
          <a:lstStyle/>
          <a:p>
            <a:pPr algn="l" rtl="0"/>
            <a:endParaRPr lang="en-US" sz="2000" dirty="0" smtClean="0"/>
          </a:p>
          <a:p>
            <a:pPr algn="l" rtl="0"/>
            <a:r>
              <a:rPr lang="en-US" sz="2800" dirty="0" smtClean="0"/>
              <a:t>Using visual words with simple features and dense sampling is efficient and accurate in general x-ray annotation </a:t>
            </a:r>
          </a:p>
          <a:p>
            <a:pPr algn="l" rtl="0">
              <a:buNone/>
            </a:pPr>
            <a:endParaRPr lang="en-US" sz="2800" dirty="0" smtClean="0"/>
          </a:p>
          <a:p>
            <a:pPr algn="l" rtl="0"/>
            <a:r>
              <a:rPr lang="en-US" sz="2800" dirty="0" smtClean="0"/>
              <a:t>We are applying the system to pathology classifications of chest x-rays, together with Sheba Medical Center</a:t>
            </a:r>
          </a:p>
          <a:p>
            <a:pPr algn="l" rtl="0"/>
            <a:endParaRPr lang="en-US" sz="2800" dirty="0" smtClean="0"/>
          </a:p>
          <a:p>
            <a:pPr algn="l" rtl="0">
              <a:buNone/>
            </a:pPr>
            <a:endParaRPr lang="en-US" sz="2800" dirty="0" smtClean="0"/>
          </a:p>
          <a:p>
            <a:pPr algn="l" rtl="0"/>
            <a:endParaRPr lang="en-US" sz="2800" dirty="0" smtClean="0"/>
          </a:p>
          <a:p>
            <a:pPr algn="l" rtl="0">
              <a:buFontTx/>
              <a:buNone/>
            </a:pPr>
            <a:endParaRPr lang="en-US" sz="2800" dirty="0" smtClean="0"/>
          </a:p>
          <a:p>
            <a:pPr algn="l" rtl="0">
              <a:buFontTx/>
              <a:buNone/>
            </a:pPr>
            <a:endParaRPr lang="en-US" sz="2800" dirty="0" smtClean="0"/>
          </a:p>
          <a:p>
            <a:pPr algn="l" rtl="0">
              <a:buFontTx/>
              <a:buNone/>
            </a:pPr>
            <a:endParaRPr lang="en-US" sz="2800" dirty="0" smtClean="0"/>
          </a:p>
          <a:p>
            <a:pPr algn="l" rtl="0">
              <a:buFontTx/>
              <a:buNone/>
            </a:pPr>
            <a:endParaRPr lang="en-US" sz="2800" dirty="0" smtClean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746" y="4191001"/>
            <a:ext cx="8317054" cy="176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776391" y="5909846"/>
            <a:ext cx="83676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Healthy           Enlarged </a:t>
            </a:r>
            <a:r>
              <a:rPr lang="en-US" sz="2000" dirty="0"/>
              <a:t>heart     </a:t>
            </a:r>
            <a:r>
              <a:rPr lang="en-US" sz="2000" dirty="0" smtClean="0"/>
              <a:t>  Lung filtrate     </a:t>
            </a:r>
            <a:r>
              <a:rPr lang="en-US" sz="2000" dirty="0" err="1" smtClean="0"/>
              <a:t>Left+right</a:t>
            </a:r>
            <a:r>
              <a:rPr lang="en-US" sz="2000" dirty="0" smtClean="0"/>
              <a:t> </a:t>
            </a:r>
            <a:r>
              <a:rPr lang="en-US" sz="2000" dirty="0"/>
              <a:t>effusion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2"/>
          <p:cNvSpPr txBox="1">
            <a:spLocks noChangeArrowheads="1"/>
          </p:cNvSpPr>
          <p:nvPr/>
        </p:nvSpPr>
        <p:spPr bwMode="auto">
          <a:xfrm>
            <a:off x="1295400" y="2438400"/>
            <a:ext cx="54864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600" b="1"/>
              <a:t>Thank you.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812800"/>
            <a:ext cx="9144000" cy="5545138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">
              <a:spcBef>
                <a:spcPct val="20000"/>
              </a:spcBef>
              <a:defRPr/>
            </a:pPr>
            <a:endParaRPr lang="en-US" sz="2000" kern="0">
              <a:solidFill>
                <a:srgbClr val="000000"/>
              </a:solidFill>
              <a:latin typeface="Calibri" pitchFamily="34" charset="0"/>
              <a:cs typeface="+mn-cs"/>
            </a:endParaRPr>
          </a:p>
          <a:p>
            <a:pPr marL="342900" indent="-342900" fontAlgn="b">
              <a:spcBef>
                <a:spcPct val="20000"/>
              </a:spcBef>
              <a:defRPr/>
            </a:pPr>
            <a:endParaRPr lang="en-US" sz="2000" kern="0">
              <a:solidFill>
                <a:srgbClr val="000000"/>
              </a:solidFill>
              <a:latin typeface="Calibri" pitchFamily="34" charset="0"/>
              <a:cs typeface="+mn-cs"/>
            </a:endParaRPr>
          </a:p>
          <a:p>
            <a:pPr marL="342900" indent="-342900" fontAlgn="b">
              <a:spcBef>
                <a:spcPct val="20000"/>
              </a:spcBef>
              <a:defRPr/>
            </a:pPr>
            <a:endParaRPr lang="en-US" sz="2000" kern="0">
              <a:solidFill>
                <a:srgbClr val="000000"/>
              </a:solidFill>
              <a:latin typeface="Calibri" pitchFamily="34" charset="0"/>
              <a:cs typeface="+mn-cs"/>
            </a:endParaRPr>
          </a:p>
          <a:p>
            <a:pPr marL="342900" indent="-342900" fontAlgn="b">
              <a:spcBef>
                <a:spcPct val="20000"/>
              </a:spcBef>
              <a:defRPr/>
            </a:pPr>
            <a:endParaRPr lang="en-US" sz="2000" kern="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rtl="0" eaLnBrk="1" hangingPunct="1"/>
            <a:r>
              <a:rPr lang="en-US" sz="2800" dirty="0" err="1" smtClean="0"/>
              <a:t>ImageClef</a:t>
            </a:r>
            <a:r>
              <a:rPr lang="en-US" sz="2800" dirty="0" smtClean="0"/>
              <a:t> 2009 medical annotation challenge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838200"/>
            <a:ext cx="9448800" cy="5334000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  <a:buNone/>
              <a:defRPr/>
            </a:pPr>
            <a:r>
              <a:rPr lang="en-US" sz="2400" dirty="0" smtClean="0"/>
              <a:t>12,677  classified x-ray images,  1733 unknown images</a:t>
            </a:r>
          </a:p>
          <a:p>
            <a:pPr algn="l" rtl="0" eaLnBrk="1" hangingPunct="1">
              <a:lnSpc>
                <a:spcPct val="80000"/>
              </a:lnSpc>
              <a:buNone/>
              <a:defRPr/>
            </a:pPr>
            <a:endParaRPr lang="en-US" sz="2400" dirty="0" smtClean="0"/>
          </a:p>
          <a:p>
            <a:pPr algn="l" rtl="0" eaLnBrk="1" hangingPunct="1">
              <a:lnSpc>
                <a:spcPct val="80000"/>
              </a:lnSpc>
              <a:buNone/>
              <a:defRPr/>
            </a:pPr>
            <a:r>
              <a:rPr lang="en-US" sz="2400" dirty="0" smtClean="0"/>
              <a:t>Classification according to four labeling sets: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400" dirty="0" smtClean="0"/>
              <a:t>57 classes 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400" dirty="0" smtClean="0"/>
              <a:t>116  classes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400" dirty="0" smtClean="0"/>
              <a:t>116 IRMA codes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400" dirty="0" smtClean="0"/>
              <a:t>196 IRMA codes</a:t>
            </a:r>
            <a:endParaRPr lang="en-US" sz="2400" dirty="0" smtClean="0">
              <a:cs typeface="+mj-cs"/>
            </a:endParaRPr>
          </a:p>
          <a:p>
            <a:pPr algn="l" rtl="0" eaLnBrk="1" hangingPunct="1">
              <a:lnSpc>
                <a:spcPct val="80000"/>
              </a:lnSpc>
              <a:defRPr/>
            </a:pPr>
            <a:endParaRPr lang="en-US" sz="2000" dirty="0">
              <a:cs typeface="+mj-cs"/>
            </a:endParaRPr>
          </a:p>
        </p:txBody>
      </p:sp>
      <p:pic>
        <p:nvPicPr>
          <p:cNvPr id="9221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3110"/>
          <a:stretch>
            <a:fillRect/>
          </a:stretch>
        </p:blipFill>
        <p:spPr bwMode="auto">
          <a:xfrm>
            <a:off x="228600" y="3505200"/>
            <a:ext cx="8458200" cy="2788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"/>
          <p:cNvSpPr txBox="1">
            <a:spLocks noChangeArrowheads="1"/>
          </p:cNvSpPr>
          <p:nvPr/>
        </p:nvSpPr>
        <p:spPr bwMode="auto">
          <a:xfrm>
            <a:off x="0" y="812800"/>
            <a:ext cx="9144000" cy="5545138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endParaRPr lang="en-US" sz="2400" b="1" dirty="0" smtClean="0">
              <a:cs typeface="Arial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400" b="1" dirty="0" smtClean="0">
                <a:cs typeface="Arial" pitchFamily="34" charset="0"/>
              </a:rPr>
              <a:t>Noisy </a:t>
            </a:r>
            <a:r>
              <a:rPr lang="en-US" sz="2400" b="1" dirty="0">
                <a:cs typeface="Arial" pitchFamily="34" charset="0"/>
              </a:rPr>
              <a:t>images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b="1" dirty="0">
                <a:cs typeface="Arial" pitchFamily="34" charset="0"/>
              </a:rPr>
              <a:t>Irregular brightness, contrast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b="1" dirty="0">
                <a:cs typeface="Arial" pitchFamily="34" charset="0"/>
              </a:rPr>
              <a:t>Non-uniform class distribution</a:t>
            </a:r>
          </a:p>
          <a:p>
            <a:pPr marL="342900" indent="-342900" fontAlgn="b">
              <a:spcBef>
                <a:spcPct val="20000"/>
              </a:spcBef>
              <a:defRPr/>
            </a:pPr>
            <a:endParaRPr lang="en-US" sz="2000" kern="0" dirty="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152400"/>
            <a:ext cx="9144000" cy="696913"/>
          </a:xfrm>
        </p:spPr>
        <p:txBody>
          <a:bodyPr/>
          <a:lstStyle/>
          <a:p>
            <a:pPr eaLnBrk="1" hangingPunct="1"/>
            <a:r>
              <a:rPr lang="en-US" sz="3200" dirty="0" smtClean="0"/>
              <a:t>IRMA database </a:t>
            </a:r>
            <a:endParaRPr lang="fr-FR" sz="3600" dirty="0" smtClean="0">
              <a:solidFill>
                <a:schemeClr val="tx1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92188" y="2957513"/>
            <a:ext cx="6704012" cy="935037"/>
            <a:chOff x="385" y="1117"/>
            <a:chExt cx="4750" cy="771"/>
          </a:xfrm>
        </p:grpSpPr>
        <p:pic>
          <p:nvPicPr>
            <p:cNvPr id="19488" name="Picture 4" descr="320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73" y="1117"/>
              <a:ext cx="715" cy="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9" name="Picture 5" descr="325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89" y="1117"/>
              <a:ext cx="717" cy="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90" name="Picture 6" descr="328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56" y="1117"/>
              <a:ext cx="705" cy="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91" name="Picture 7" descr="420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85" y="1117"/>
              <a:ext cx="688" cy="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92" name="Picture 8" descr="1382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422" y="1117"/>
              <a:ext cx="713" cy="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93" name="Picture 9" descr="370538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606" y="1117"/>
              <a:ext cx="726" cy="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992188" y="4021138"/>
            <a:ext cx="7085012" cy="1081087"/>
            <a:chOff x="385" y="2432"/>
            <a:chExt cx="4035" cy="681"/>
          </a:xfrm>
        </p:grpSpPr>
        <p:pic>
          <p:nvPicPr>
            <p:cNvPr id="19481" name="Picture 19" descr="257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85" y="2432"/>
              <a:ext cx="502" cy="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2" name="Picture 20" descr="2586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154" y="2432"/>
              <a:ext cx="499" cy="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3" name="Picture 21" descr="2667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969" y="2432"/>
              <a:ext cx="451" cy="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4" name="Picture 22" descr="2683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975" y="2432"/>
              <a:ext cx="499" cy="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5" name="Picture 23" descr="2810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565" y="2432"/>
              <a:ext cx="499" cy="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6" name="Picture 24" descr="2812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744" y="2432"/>
              <a:ext cx="519" cy="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7" name="Picture 25" descr="5726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334" y="2432"/>
              <a:ext cx="521" cy="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852488" y="5240338"/>
            <a:ext cx="3065462" cy="1008062"/>
            <a:chOff x="385" y="3158"/>
            <a:chExt cx="1931" cy="590"/>
          </a:xfrm>
        </p:grpSpPr>
        <p:pic>
          <p:nvPicPr>
            <p:cNvPr id="19476" name="Picture 27" descr="6488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064" y="3158"/>
              <a:ext cx="252" cy="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7" name="Picture 28" descr="9859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1202" y="3158"/>
              <a:ext cx="363" cy="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8" name="Picture 29" descr="10544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793" y="3158"/>
              <a:ext cx="362" cy="5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9" name="Picture 30" descr="19909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385" y="3158"/>
              <a:ext cx="356" cy="5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0" name="Picture 31" descr="10794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1610" y="3158"/>
              <a:ext cx="363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4203700" y="5164138"/>
            <a:ext cx="4102100" cy="1008062"/>
            <a:chOff x="2854" y="3158"/>
            <a:chExt cx="2584" cy="635"/>
          </a:xfrm>
        </p:grpSpPr>
        <p:pic>
          <p:nvPicPr>
            <p:cNvPr id="19469" name="Picture 33" descr="2185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2854" y="3158"/>
              <a:ext cx="376" cy="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0" name="Picture 34" descr="2186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4014" y="3158"/>
              <a:ext cx="240" cy="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1" name="Picture 35" descr="2247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3651" y="3158"/>
              <a:ext cx="284" cy="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2" name="Picture 36" descr="2283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3334" y="3158"/>
              <a:ext cx="280" cy="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3" name="Picture 37" descr="2426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4332" y="3158"/>
              <a:ext cx="394" cy="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4" name="Picture 38" descr="2476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4740" y="3158"/>
              <a:ext cx="370" cy="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5" name="Picture 39" descr="10706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5193" y="3158"/>
              <a:ext cx="245" cy="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464" name="Line 40"/>
          <p:cNvSpPr>
            <a:spLocks noChangeShapeType="1"/>
          </p:cNvSpPr>
          <p:nvPr/>
        </p:nvSpPr>
        <p:spPr bwMode="auto">
          <a:xfrm>
            <a:off x="4040188" y="4021138"/>
            <a:ext cx="0" cy="1008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828" name="Rectangle 44"/>
          <p:cNvSpPr>
            <a:spLocks noChangeArrowheads="1"/>
          </p:cNvSpPr>
          <p:nvPr/>
        </p:nvSpPr>
        <p:spPr bwMode="auto">
          <a:xfrm>
            <a:off x="611188" y="5876925"/>
            <a:ext cx="8215312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rtl="1">
              <a:spcBef>
                <a:spcPct val="20000"/>
              </a:spcBef>
              <a:defRPr/>
            </a:pPr>
            <a:endParaRPr lang="fr-FR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ctr" rtl="1">
              <a:spcBef>
                <a:spcPct val="20000"/>
              </a:spcBef>
              <a:defRPr/>
            </a:pPr>
            <a:endParaRPr lang="fr-FR" b="1"/>
          </a:p>
        </p:txBody>
      </p:sp>
      <p:sp>
        <p:nvSpPr>
          <p:cNvPr id="502829" name="Rectangle 45"/>
          <p:cNvSpPr>
            <a:spLocks noChangeArrowheads="1"/>
          </p:cNvSpPr>
          <p:nvPr/>
        </p:nvSpPr>
        <p:spPr bwMode="auto">
          <a:xfrm>
            <a:off x="971550" y="6308725"/>
            <a:ext cx="597693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r" rtl="1">
              <a:spcBef>
                <a:spcPct val="20000"/>
              </a:spcBef>
              <a:buClr>
                <a:srgbClr val="99CC00"/>
              </a:buClr>
              <a:buFont typeface="Wingdings" pitchFamily="2" charset="2"/>
              <a:buNone/>
              <a:defRPr/>
            </a:pPr>
            <a:endParaRPr lang="fr-FR" sz="21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467" name="TextBox 44"/>
          <p:cNvSpPr txBox="1">
            <a:spLocks noChangeArrowheads="1"/>
          </p:cNvSpPr>
          <p:nvPr/>
        </p:nvSpPr>
        <p:spPr bwMode="auto">
          <a:xfrm>
            <a:off x="0" y="6477000"/>
            <a:ext cx="8305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The IRMA group - Aachen University of Technology (RWTH), Germany </a:t>
            </a:r>
          </a:p>
          <a:p>
            <a:endParaRPr lang="en-US" dirty="0"/>
          </a:p>
        </p:txBody>
      </p:sp>
      <p:pic>
        <p:nvPicPr>
          <p:cNvPr id="19468" name="Picture 9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4267200" y="914400"/>
            <a:ext cx="5334000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 cstate="print">
            <a:lum bright="-3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ChangeArrowheads="1"/>
          </p:cNvSpPr>
          <p:nvPr/>
        </p:nvSpPr>
        <p:spPr bwMode="auto">
          <a:xfrm>
            <a:off x="0" y="7620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b="1"/>
              <a:t>Great intra-class variability </a:t>
            </a:r>
          </a:p>
          <a:p>
            <a:pPr marL="342900" indent="-342900">
              <a:spcBef>
                <a:spcPct val="20000"/>
              </a:spcBef>
            </a:pPr>
            <a:r>
              <a:rPr lang="en-US" b="1"/>
              <a:t/>
            </a:r>
            <a:br>
              <a:rPr lang="en-US" b="1"/>
            </a:br>
            <a:r>
              <a:rPr lang="en-US" b="1"/>
              <a:t>Category #:</a:t>
            </a:r>
            <a:r>
              <a:rPr lang="en-US" b="1">
                <a:solidFill>
                  <a:srgbClr val="0000FF"/>
                </a:solidFill>
              </a:rPr>
              <a:t> 1121</a:t>
            </a:r>
            <a:r>
              <a:rPr lang="en-US" b="1"/>
              <a:t>-</a:t>
            </a:r>
            <a:r>
              <a:rPr lang="en-US" b="1">
                <a:solidFill>
                  <a:srgbClr val="FF0000"/>
                </a:solidFill>
              </a:rPr>
              <a:t>230</a:t>
            </a:r>
            <a:r>
              <a:rPr lang="en-US" b="1"/>
              <a:t>-</a:t>
            </a:r>
            <a:r>
              <a:rPr lang="en-US" b="1">
                <a:solidFill>
                  <a:schemeClr val="hlink"/>
                </a:solidFill>
              </a:rPr>
              <a:t>961</a:t>
            </a:r>
            <a:r>
              <a:rPr lang="en-US" b="1"/>
              <a:t>-</a:t>
            </a:r>
            <a:r>
              <a:rPr lang="en-US" b="1">
                <a:solidFill>
                  <a:srgbClr val="00CC00"/>
                </a:solidFill>
              </a:rPr>
              <a:t>700  	        </a:t>
            </a:r>
            <a:r>
              <a:rPr lang="en-US" b="1"/>
              <a:t>Sagittal, Mediolateral, Left hip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b="1">
                <a:solidFill>
                  <a:srgbClr val="00CC00"/>
                </a:solidFill>
              </a:rPr>
              <a:t>	    		</a:t>
            </a:r>
          </a:p>
          <a:p>
            <a:pPr marL="342900" indent="-342900">
              <a:spcBef>
                <a:spcPct val="20000"/>
              </a:spcBef>
            </a:pPr>
            <a:endParaRPr lang="en-US" sz="3200" b="1">
              <a:solidFill>
                <a:srgbClr val="00CC00"/>
              </a:solidFill>
            </a:endParaRPr>
          </a:p>
          <a:p>
            <a:pPr marL="342900" indent="-342900">
              <a:spcBef>
                <a:spcPct val="20000"/>
              </a:spcBef>
            </a:pPr>
            <a:endParaRPr lang="en-US" sz="3200" b="1">
              <a:solidFill>
                <a:srgbClr val="00CC00"/>
              </a:solidFill>
            </a:endParaRPr>
          </a:p>
          <a:p>
            <a:pPr marL="342900" indent="-342900">
              <a:spcBef>
                <a:spcPct val="20000"/>
              </a:spcBef>
            </a:pPr>
            <a:endParaRPr lang="en-US" b="1"/>
          </a:p>
          <a:p>
            <a:pPr marL="342900" indent="-342900">
              <a:spcBef>
                <a:spcPct val="20000"/>
              </a:spcBef>
            </a:pPr>
            <a:endParaRPr lang="en-US" sz="1400" b="1"/>
          </a:p>
          <a:p>
            <a:pPr marL="342900" indent="-342900">
              <a:spcBef>
                <a:spcPct val="20000"/>
              </a:spcBef>
            </a:pPr>
            <a:endParaRPr lang="en-US" sz="3200" b="1">
              <a:solidFill>
                <a:srgbClr val="00CC00"/>
              </a:solidFill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IRMA Database - samples</a:t>
            </a:r>
          </a:p>
        </p:txBody>
      </p:sp>
      <p:pic>
        <p:nvPicPr>
          <p:cNvPr id="20484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524000" y="1747838"/>
            <a:ext cx="6477000" cy="4762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 cstate="print">
            <a:lum bright="-39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ChangeArrowheads="1"/>
          </p:cNvSpPr>
          <p:nvPr/>
        </p:nvSpPr>
        <p:spPr bwMode="auto">
          <a:xfrm>
            <a:off x="0" y="762000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lang="en-US" sz="1600" b="1" dirty="0">
              <a:solidFill>
                <a:srgbClr val="0000FF"/>
              </a:solidFill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1050" b="1" dirty="0"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500" b="1" dirty="0"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500" b="1" dirty="0"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600" b="1" dirty="0">
                <a:cs typeface="Arial" pitchFamily="34" charset="0"/>
              </a:rPr>
              <a:t>Category #</a:t>
            </a:r>
            <a:r>
              <a:rPr lang="en-US" sz="1600" b="1" dirty="0">
                <a:solidFill>
                  <a:srgbClr val="0000FF"/>
                </a:solidFill>
                <a:cs typeface="Arial" pitchFamily="34" charset="0"/>
              </a:rPr>
              <a:t>1121</a:t>
            </a:r>
            <a:r>
              <a:rPr lang="en-US" sz="1600" b="1" dirty="0">
                <a:cs typeface="Arial" pitchFamily="34" charset="0"/>
              </a:rPr>
              <a:t>-</a:t>
            </a:r>
            <a:r>
              <a:rPr lang="en-US" sz="1600" b="1" dirty="0">
                <a:solidFill>
                  <a:srgbClr val="FF0000"/>
                </a:solidFill>
                <a:cs typeface="Arial" pitchFamily="34" charset="0"/>
              </a:rPr>
              <a:t>110</a:t>
            </a:r>
            <a:r>
              <a:rPr lang="en-US" sz="1600" b="1" dirty="0">
                <a:cs typeface="Arial" pitchFamily="34" charset="0"/>
              </a:rPr>
              <a:t>-</a:t>
            </a:r>
            <a:r>
              <a:rPr lang="en-US" sz="1600" b="1" dirty="0">
                <a:solidFill>
                  <a:schemeClr val="hlink"/>
                </a:solidFill>
                <a:cs typeface="Arial" pitchFamily="34" charset="0"/>
              </a:rPr>
              <a:t>500</a:t>
            </a:r>
            <a:r>
              <a:rPr lang="en-US" sz="1600" b="1" dirty="0">
                <a:cs typeface="Arial" pitchFamily="34" charset="0"/>
              </a:rPr>
              <a:t>-</a:t>
            </a:r>
            <a:r>
              <a:rPr lang="en-US" sz="1600" b="1" dirty="0">
                <a:solidFill>
                  <a:srgbClr val="00CC00"/>
                </a:solidFill>
                <a:cs typeface="Arial" pitchFamily="34" charset="0"/>
              </a:rPr>
              <a:t>000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600" b="1" dirty="0">
                <a:cs typeface="Arial" pitchFamily="34" charset="0"/>
              </a:rPr>
              <a:t>overview image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600" b="1" dirty="0" err="1">
                <a:cs typeface="Arial" pitchFamily="34" charset="0"/>
              </a:rPr>
              <a:t>posteroanterior</a:t>
            </a:r>
            <a:r>
              <a:rPr lang="en-US" sz="1600" b="1" dirty="0">
                <a:cs typeface="Arial" pitchFamily="34" charset="0"/>
              </a:rPr>
              <a:t> (PA)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1400" b="1" dirty="0">
              <a:solidFill>
                <a:srgbClr val="00CC00"/>
              </a:solidFill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1400" b="1" dirty="0">
              <a:solidFill>
                <a:srgbClr val="00CC00"/>
              </a:solidFill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600" b="1" dirty="0">
                <a:cs typeface="Arial" pitchFamily="34" charset="0"/>
              </a:rPr>
              <a:t>Category #</a:t>
            </a:r>
            <a:r>
              <a:rPr lang="en-US" sz="1600" b="1" dirty="0">
                <a:solidFill>
                  <a:srgbClr val="0000FF"/>
                </a:solidFill>
                <a:cs typeface="Arial" pitchFamily="34" charset="0"/>
              </a:rPr>
              <a:t>1123</a:t>
            </a:r>
            <a:r>
              <a:rPr lang="en-US" sz="1600" b="1" dirty="0">
                <a:cs typeface="Arial" pitchFamily="34" charset="0"/>
              </a:rPr>
              <a:t>-</a:t>
            </a:r>
            <a:r>
              <a:rPr lang="en-US" sz="1600" b="1" dirty="0">
                <a:solidFill>
                  <a:srgbClr val="FF0000"/>
                </a:solidFill>
                <a:cs typeface="Arial" pitchFamily="34" charset="0"/>
              </a:rPr>
              <a:t>112</a:t>
            </a:r>
            <a:r>
              <a:rPr lang="en-US" sz="1600" b="1" dirty="0">
                <a:cs typeface="Arial" pitchFamily="34" charset="0"/>
              </a:rPr>
              <a:t>-</a:t>
            </a:r>
            <a:r>
              <a:rPr lang="en-US" sz="1600" b="1" dirty="0">
                <a:solidFill>
                  <a:schemeClr val="hlink"/>
                </a:solidFill>
                <a:cs typeface="Arial" pitchFamily="34" charset="0"/>
              </a:rPr>
              <a:t>500</a:t>
            </a:r>
            <a:r>
              <a:rPr lang="en-US" sz="1600" b="1" dirty="0">
                <a:cs typeface="Arial" pitchFamily="34" charset="0"/>
              </a:rPr>
              <a:t>-</a:t>
            </a:r>
            <a:r>
              <a:rPr lang="en-US" sz="1600" b="1" dirty="0">
                <a:solidFill>
                  <a:srgbClr val="00CC00"/>
                </a:solidFill>
                <a:cs typeface="Arial" pitchFamily="34" charset="0"/>
              </a:rPr>
              <a:t>000</a:t>
            </a:r>
          </a:p>
          <a:p>
            <a:pPr marL="342900" indent="-342900">
              <a:defRPr/>
            </a:pPr>
            <a:r>
              <a:rPr lang="en-US" sz="1600" b="1" dirty="0">
                <a:cs typeface="Arial" pitchFamily="34" charset="0"/>
              </a:rPr>
              <a:t>high beam energy </a:t>
            </a:r>
          </a:p>
          <a:p>
            <a:pPr marL="342900" indent="-342900">
              <a:defRPr/>
            </a:pPr>
            <a:r>
              <a:rPr lang="en-US" sz="1600" b="1" dirty="0" err="1">
                <a:cs typeface="Arial" pitchFamily="34" charset="0"/>
              </a:rPr>
              <a:t>posteroanterior</a:t>
            </a:r>
            <a:r>
              <a:rPr lang="en-US" sz="1600" b="1" dirty="0">
                <a:cs typeface="Arial" pitchFamily="34" charset="0"/>
              </a:rPr>
              <a:t> (PA),expiration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1600" b="1" dirty="0">
              <a:solidFill>
                <a:srgbClr val="0000FF"/>
              </a:solidFill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600" b="1" dirty="0">
                <a:cs typeface="Arial" pitchFamily="34" charset="0"/>
              </a:rPr>
              <a:t>Category #</a:t>
            </a:r>
            <a:r>
              <a:rPr lang="en-US" sz="1600" b="1" dirty="0">
                <a:solidFill>
                  <a:srgbClr val="0000FF"/>
                </a:solidFill>
                <a:cs typeface="Arial" pitchFamily="34" charset="0"/>
              </a:rPr>
              <a:t>1123</a:t>
            </a:r>
            <a:r>
              <a:rPr lang="en-US" sz="1600" b="1" dirty="0">
                <a:cs typeface="Arial" pitchFamily="34" charset="0"/>
              </a:rPr>
              <a:t>-</a:t>
            </a:r>
            <a:r>
              <a:rPr lang="en-US" sz="1600" b="1" dirty="0">
                <a:solidFill>
                  <a:srgbClr val="FF0000"/>
                </a:solidFill>
                <a:cs typeface="Arial" pitchFamily="34" charset="0"/>
              </a:rPr>
              <a:t>121</a:t>
            </a:r>
            <a:r>
              <a:rPr lang="en-US" sz="1600" b="1" dirty="0">
                <a:cs typeface="Arial" pitchFamily="34" charset="0"/>
              </a:rPr>
              <a:t>-</a:t>
            </a:r>
            <a:r>
              <a:rPr lang="en-US" sz="1600" b="1" dirty="0">
                <a:solidFill>
                  <a:schemeClr val="hlink"/>
                </a:solidFill>
                <a:cs typeface="Arial" pitchFamily="34" charset="0"/>
              </a:rPr>
              <a:t>500</a:t>
            </a:r>
            <a:r>
              <a:rPr lang="en-US" sz="1600" b="1" dirty="0">
                <a:cs typeface="Arial" pitchFamily="34" charset="0"/>
              </a:rPr>
              <a:t>-</a:t>
            </a:r>
            <a:r>
              <a:rPr lang="en-US" sz="1600" b="1" dirty="0">
                <a:solidFill>
                  <a:srgbClr val="00CC00"/>
                </a:solidFill>
                <a:cs typeface="Arial" pitchFamily="34" charset="0"/>
              </a:rPr>
              <a:t>000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600" b="1" dirty="0">
                <a:cs typeface="Arial" pitchFamily="34" charset="0"/>
              </a:rPr>
              <a:t>high beam energy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600" b="1" dirty="0" err="1">
                <a:cs typeface="Arial" pitchFamily="34" charset="0"/>
              </a:rPr>
              <a:t>anteroposterior</a:t>
            </a:r>
            <a:r>
              <a:rPr lang="en-US" sz="1600" b="1" dirty="0">
                <a:cs typeface="Arial" pitchFamily="34" charset="0"/>
              </a:rPr>
              <a:t> (AP),inspiration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1600" b="1" dirty="0"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600" b="1" dirty="0">
                <a:cs typeface="Arial" pitchFamily="34" charset="0"/>
              </a:rPr>
              <a:t>Category #</a:t>
            </a:r>
            <a:r>
              <a:rPr lang="en-US" sz="1600" b="1" dirty="0">
                <a:solidFill>
                  <a:srgbClr val="0000FF"/>
                </a:solidFill>
                <a:cs typeface="Arial" pitchFamily="34" charset="0"/>
              </a:rPr>
              <a:t>1121</a:t>
            </a:r>
            <a:r>
              <a:rPr lang="en-US" sz="1600" b="1" dirty="0">
                <a:cs typeface="Arial" pitchFamily="34" charset="0"/>
              </a:rPr>
              <a:t>-</a:t>
            </a:r>
            <a:r>
              <a:rPr lang="en-US" sz="1600" b="1" dirty="0">
                <a:solidFill>
                  <a:srgbClr val="FF0000"/>
                </a:solidFill>
                <a:cs typeface="Arial" pitchFamily="34" charset="0"/>
              </a:rPr>
              <a:t>127</a:t>
            </a:r>
            <a:r>
              <a:rPr lang="en-US" sz="1600" b="1" dirty="0">
                <a:cs typeface="Arial" pitchFamily="34" charset="0"/>
              </a:rPr>
              <a:t>-</a:t>
            </a:r>
            <a:r>
              <a:rPr lang="en-US" sz="1600" b="1" dirty="0">
                <a:solidFill>
                  <a:schemeClr val="hlink"/>
                </a:solidFill>
                <a:cs typeface="Arial" pitchFamily="34" charset="0"/>
              </a:rPr>
              <a:t>500</a:t>
            </a:r>
            <a:r>
              <a:rPr lang="en-US" sz="1600" b="1" dirty="0">
                <a:cs typeface="Arial" pitchFamily="34" charset="0"/>
              </a:rPr>
              <a:t>-</a:t>
            </a:r>
            <a:r>
              <a:rPr lang="en-US" sz="1600" b="1" dirty="0">
                <a:solidFill>
                  <a:srgbClr val="00CC00"/>
                </a:solidFill>
                <a:cs typeface="Arial" pitchFamily="34" charset="0"/>
              </a:rPr>
              <a:t>000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600" b="1" dirty="0">
                <a:cs typeface="Arial" pitchFamily="34" charset="0"/>
              </a:rPr>
              <a:t>overview image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600" b="1" dirty="0" err="1">
                <a:cs typeface="Arial" pitchFamily="34" charset="0"/>
              </a:rPr>
              <a:t>anteroposterior</a:t>
            </a:r>
            <a:r>
              <a:rPr lang="en-US" sz="1600" b="1" dirty="0">
                <a:cs typeface="Arial" pitchFamily="34" charset="0"/>
              </a:rPr>
              <a:t> (AP), supine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1400" b="1" dirty="0">
              <a:solidFill>
                <a:srgbClr val="00CC00"/>
              </a:solidFill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800" b="1" dirty="0">
              <a:solidFill>
                <a:srgbClr val="00CC00"/>
              </a:solidFill>
              <a:cs typeface="Arial" pitchFamily="34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IRMA Database - samples</a:t>
            </a:r>
          </a:p>
        </p:txBody>
      </p:sp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0018"/>
              </a:clrFrom>
              <a:clrTo>
                <a:srgbClr val="FF001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52775" y="1357313"/>
            <a:ext cx="5638800" cy="486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0" y="838200"/>
            <a:ext cx="4114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b="1"/>
              <a:t>Great inter-class similarity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smtClean="0"/>
              <a:t>Outline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7086600" cy="4373563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  <a:defRPr/>
            </a:pPr>
            <a:endParaRPr lang="en-US" sz="2400" dirty="0" smtClean="0">
              <a:cs typeface="+mj-cs"/>
            </a:endParaRP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400" dirty="0" smtClean="0">
                <a:cs typeface="+mj-cs"/>
              </a:rPr>
              <a:t>Challenge description</a:t>
            </a:r>
          </a:p>
          <a:p>
            <a:pPr algn="l" rtl="0" eaLnBrk="1" hangingPunct="1">
              <a:lnSpc>
                <a:spcPct val="80000"/>
              </a:lnSpc>
              <a:defRPr/>
            </a:pPr>
            <a:endParaRPr lang="en-US" sz="2400" dirty="0" smtClean="0">
              <a:solidFill>
                <a:srgbClr val="FFFF00"/>
              </a:solidFill>
              <a:cs typeface="+mj-cs"/>
            </a:endParaRP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rgbClr val="FFFF00"/>
                </a:solidFill>
                <a:cs typeface="+mj-cs"/>
              </a:rPr>
              <a:t>Proposed system</a:t>
            </a:r>
            <a:endParaRPr lang="en-US" sz="2400" dirty="0">
              <a:solidFill>
                <a:srgbClr val="FFFF00"/>
              </a:solidFill>
              <a:cs typeface="+mj-cs"/>
            </a:endParaRPr>
          </a:p>
          <a:p>
            <a:pPr lvl="1" algn="l" rtl="0" eaLnBrk="1" hangingPunct="1">
              <a:lnSpc>
                <a:spcPct val="80000"/>
              </a:lnSpc>
              <a:defRPr/>
            </a:pPr>
            <a:r>
              <a:rPr lang="en-US" sz="2000" dirty="0" smtClean="0">
                <a:cs typeface="+mj-cs"/>
              </a:rPr>
              <a:t>Image representation</a:t>
            </a:r>
            <a:endParaRPr lang="en-US" sz="2000" dirty="0">
              <a:cs typeface="+mj-cs"/>
            </a:endParaRPr>
          </a:p>
          <a:p>
            <a:pPr lvl="1" algn="l" rtl="0" eaLnBrk="1" hangingPunct="1">
              <a:lnSpc>
                <a:spcPct val="80000"/>
              </a:lnSpc>
              <a:defRPr/>
            </a:pPr>
            <a:r>
              <a:rPr lang="en-US" sz="2000" dirty="0" smtClean="0">
                <a:cs typeface="+mj-cs"/>
              </a:rPr>
              <a:t>classification</a:t>
            </a:r>
          </a:p>
          <a:p>
            <a:pPr lvl="1" algn="l" rtl="0" eaLnBrk="1" hangingPunct="1">
              <a:lnSpc>
                <a:spcPct val="80000"/>
              </a:lnSpc>
              <a:defRPr/>
            </a:pPr>
            <a:endParaRPr lang="en-US" sz="2000" dirty="0" smtClean="0">
              <a:cs typeface="+mj-cs"/>
            </a:endParaRP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400" dirty="0" smtClean="0">
                <a:cs typeface="+mj-cs"/>
              </a:rPr>
              <a:t>Results </a:t>
            </a:r>
          </a:p>
          <a:p>
            <a:pPr lvl="1" algn="l" rtl="0" eaLnBrk="1" hangingPunct="1">
              <a:lnSpc>
                <a:spcPct val="80000"/>
              </a:lnSpc>
              <a:defRPr/>
            </a:pPr>
            <a:r>
              <a:rPr lang="en-US" sz="2000" dirty="0" smtClean="0"/>
              <a:t>Parameters optimization</a:t>
            </a:r>
            <a:endParaRPr lang="en-US" sz="2000" dirty="0" smtClean="0">
              <a:cs typeface="+mj-cs"/>
            </a:endParaRPr>
          </a:p>
          <a:p>
            <a:pPr lvl="1" algn="l" rtl="0" eaLnBrk="1" hangingPunct="1">
              <a:lnSpc>
                <a:spcPct val="80000"/>
              </a:lnSpc>
              <a:defRPr/>
            </a:pPr>
            <a:r>
              <a:rPr lang="en-US" sz="2000" dirty="0" smtClean="0">
                <a:cs typeface="+mj-cs"/>
              </a:rPr>
              <a:t>Performance analysis</a:t>
            </a:r>
          </a:p>
          <a:p>
            <a:pPr lvl="1" algn="l" rtl="0" eaLnBrk="1" hangingPunct="1">
              <a:lnSpc>
                <a:spcPct val="80000"/>
              </a:lnSpc>
              <a:buFontTx/>
              <a:buNone/>
              <a:defRPr/>
            </a:pPr>
            <a:endParaRPr lang="en-US" sz="2000" dirty="0" smtClean="0">
              <a:solidFill>
                <a:srgbClr val="FFFF00"/>
              </a:solidFill>
            </a:endParaRP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400" dirty="0" smtClean="0"/>
              <a:t>Conclusion</a:t>
            </a:r>
          </a:p>
          <a:p>
            <a:pPr lvl="1" algn="l" rtl="0" eaLnBrk="1" hangingPunct="1">
              <a:lnSpc>
                <a:spcPct val="80000"/>
              </a:lnSpc>
              <a:defRPr/>
            </a:pPr>
            <a:endParaRPr lang="en-US" sz="2000" dirty="0" smtClean="0"/>
          </a:p>
          <a:p>
            <a:pPr algn="l" rtl="0" eaLnBrk="1" hangingPunct="1">
              <a:lnSpc>
                <a:spcPct val="80000"/>
              </a:lnSpc>
              <a:defRPr/>
            </a:pPr>
            <a:endParaRPr lang="en-US" sz="2400" dirty="0"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 cstate="print">
            <a:lum bright="-43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2"/>
          <p:cNvSpPr txBox="1">
            <a:spLocks noChangeArrowheads="1"/>
          </p:cNvSpPr>
          <p:nvPr/>
        </p:nvSpPr>
        <p:spPr bwMode="auto">
          <a:xfrm>
            <a:off x="0" y="812800"/>
            <a:ext cx="9144000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">
              <a:spcBef>
                <a:spcPct val="20000"/>
              </a:spcBef>
              <a:defRPr/>
            </a:pPr>
            <a:endParaRPr lang="en-US" sz="2000" kern="0">
              <a:solidFill>
                <a:srgbClr val="000000"/>
              </a:solidFill>
              <a:latin typeface="Calibri" pitchFamily="34" charset="0"/>
              <a:cs typeface="+mn-cs"/>
            </a:endParaRPr>
          </a:p>
          <a:p>
            <a:pPr marL="342900" indent="-342900" fontAlgn="b">
              <a:spcBef>
                <a:spcPct val="20000"/>
              </a:spcBef>
              <a:defRPr/>
            </a:pPr>
            <a:endParaRPr lang="en-US" sz="2000" kern="0">
              <a:solidFill>
                <a:srgbClr val="000000"/>
              </a:solidFill>
              <a:latin typeface="Calibri" pitchFamily="34" charset="0"/>
              <a:cs typeface="+mn-cs"/>
            </a:endParaRPr>
          </a:p>
          <a:p>
            <a:pPr marL="342900" indent="-342900" fontAlgn="b">
              <a:spcBef>
                <a:spcPct val="20000"/>
              </a:spcBef>
              <a:defRPr/>
            </a:pPr>
            <a:endParaRPr lang="en-US" sz="2000" kern="0">
              <a:solidFill>
                <a:srgbClr val="000000"/>
              </a:solidFill>
              <a:latin typeface="Calibri" pitchFamily="34" charset="0"/>
              <a:cs typeface="+mn-cs"/>
            </a:endParaRPr>
          </a:p>
          <a:p>
            <a:pPr marL="342900" indent="-342900" fontAlgn="b">
              <a:spcBef>
                <a:spcPct val="20000"/>
              </a:spcBef>
              <a:defRPr/>
            </a:pPr>
            <a:endParaRPr lang="en-US" sz="2000" kern="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sz="3600" smtClean="0"/>
              <a:t>Image representation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65238"/>
            <a:ext cx="8839200" cy="4373562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  <a:defRPr/>
            </a:pPr>
            <a:r>
              <a:rPr lang="en-US" sz="2400" dirty="0" smtClean="0">
                <a:cs typeface="+mj-cs"/>
              </a:rPr>
              <a:t>Move from 2D image to a vector of numbers</a:t>
            </a:r>
          </a:p>
          <a:p>
            <a:pPr algn="l" rtl="0" eaLnBrk="1" hangingPunct="1">
              <a:lnSpc>
                <a:spcPct val="80000"/>
              </a:lnSpc>
              <a:defRPr/>
            </a:pPr>
            <a:endParaRPr lang="en-US" sz="2400" dirty="0" smtClean="0">
              <a:cs typeface="+mj-cs"/>
            </a:endParaRPr>
          </a:p>
          <a:p>
            <a:pPr algn="l" rtl="0" eaLnBrk="1" hangingPunct="1">
              <a:lnSpc>
                <a:spcPct val="80000"/>
              </a:lnSpc>
              <a:defRPr/>
            </a:pPr>
            <a:endParaRPr lang="en-US" sz="2400" dirty="0" smtClean="0">
              <a:cs typeface="+mj-cs"/>
            </a:endParaRPr>
          </a:p>
          <a:p>
            <a:pPr algn="l" rtl="0" eaLnBrk="1" hangingPunct="1">
              <a:lnSpc>
                <a:spcPct val="80000"/>
              </a:lnSpc>
              <a:buFontTx/>
              <a:buNone/>
              <a:defRPr/>
            </a:pPr>
            <a:endParaRPr lang="en-US" sz="2400" dirty="0" smtClean="0">
              <a:cs typeface="+mj-cs"/>
            </a:endParaRPr>
          </a:p>
          <a:p>
            <a:pPr algn="l" rtl="0" eaLnBrk="1" hangingPunct="1">
              <a:lnSpc>
                <a:spcPct val="80000"/>
              </a:lnSpc>
              <a:defRPr/>
            </a:pPr>
            <a:endParaRPr lang="en-US" sz="2400" dirty="0" smtClean="0">
              <a:cs typeface="+mj-cs"/>
            </a:endParaRPr>
          </a:p>
          <a:p>
            <a:pPr algn="l" rtl="0" eaLnBrk="1" hangingPunct="1">
              <a:lnSpc>
                <a:spcPct val="80000"/>
              </a:lnSpc>
              <a:defRPr/>
            </a:pPr>
            <a:endParaRPr lang="en-US" sz="2400" dirty="0" smtClean="0">
              <a:cs typeface="+mj-cs"/>
            </a:endParaRP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400" dirty="0" smtClean="0">
                <a:cs typeface="+mj-cs"/>
              </a:rPr>
              <a:t>Representation should preserve enough information of the image content</a:t>
            </a:r>
          </a:p>
          <a:p>
            <a:pPr algn="l" rtl="0" eaLnBrk="1" hangingPunct="1">
              <a:lnSpc>
                <a:spcPct val="80000"/>
              </a:lnSpc>
              <a:defRPr/>
            </a:pPr>
            <a:endParaRPr lang="en-US" sz="2400" dirty="0" smtClean="0">
              <a:cs typeface="+mj-cs"/>
            </a:endParaRP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400" dirty="0" smtClean="0">
                <a:cs typeface="+mj-cs"/>
              </a:rPr>
              <a:t>Should be not sensitive to translation, artifacts and noise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  <a:defRPr/>
            </a:pPr>
            <a:endParaRPr lang="en-US" sz="2400" dirty="0" smtClean="0">
              <a:cs typeface="+mj-cs"/>
            </a:endParaRP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400" dirty="0" smtClean="0">
                <a:cs typeface="+mj-cs"/>
              </a:rPr>
              <a:t>Compare and classify the compact representation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  <a:defRPr/>
            </a:pPr>
            <a:endParaRPr lang="en-US" sz="2400" dirty="0">
              <a:cs typeface="+mj-cs"/>
            </a:endParaRPr>
          </a:p>
          <a:p>
            <a:pPr algn="l" rtl="0" eaLnBrk="1" hangingPunct="1">
              <a:lnSpc>
                <a:spcPct val="80000"/>
              </a:lnSpc>
              <a:buFontTx/>
              <a:buNone/>
              <a:defRPr/>
            </a:pPr>
            <a:endParaRPr lang="en-US" sz="2400" dirty="0">
              <a:cs typeface="+mj-cs"/>
            </a:endParaRPr>
          </a:p>
        </p:txBody>
      </p:sp>
      <p:grpSp>
        <p:nvGrpSpPr>
          <p:cNvPr id="12293" name="Group 42"/>
          <p:cNvGrpSpPr>
            <a:grpSpLocks/>
          </p:cNvGrpSpPr>
          <p:nvPr/>
        </p:nvGrpSpPr>
        <p:grpSpPr bwMode="auto">
          <a:xfrm>
            <a:off x="4679950" y="2047875"/>
            <a:ext cx="2406650" cy="1457325"/>
            <a:chOff x="3749" y="2784"/>
            <a:chExt cx="665" cy="496"/>
          </a:xfrm>
        </p:grpSpPr>
        <p:sp>
          <p:nvSpPr>
            <p:cNvPr id="12296" name="Rectangle 8"/>
            <p:cNvSpPr>
              <a:spLocks noChangeArrowheads="1"/>
            </p:cNvSpPr>
            <p:nvPr/>
          </p:nvSpPr>
          <p:spPr bwMode="auto">
            <a:xfrm>
              <a:off x="3810" y="2874"/>
              <a:ext cx="563" cy="29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rtl="1"/>
              <a:endParaRPr lang="en-US"/>
            </a:p>
          </p:txBody>
        </p:sp>
        <p:sp>
          <p:nvSpPr>
            <p:cNvPr id="12297" name="Rectangle 9"/>
            <p:cNvSpPr>
              <a:spLocks noChangeArrowheads="1"/>
            </p:cNvSpPr>
            <p:nvPr/>
          </p:nvSpPr>
          <p:spPr bwMode="auto">
            <a:xfrm>
              <a:off x="3810" y="2874"/>
              <a:ext cx="563" cy="295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r" rtl="1"/>
              <a:endParaRPr lang="en-US"/>
            </a:p>
          </p:txBody>
        </p:sp>
        <p:sp>
          <p:nvSpPr>
            <p:cNvPr id="12298" name="Line 10"/>
            <p:cNvSpPr>
              <a:spLocks noChangeShapeType="1"/>
            </p:cNvSpPr>
            <p:nvPr/>
          </p:nvSpPr>
          <p:spPr bwMode="auto">
            <a:xfrm>
              <a:off x="3810" y="2874"/>
              <a:ext cx="56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9" name="Line 11"/>
            <p:cNvSpPr>
              <a:spLocks noChangeShapeType="1"/>
            </p:cNvSpPr>
            <p:nvPr/>
          </p:nvSpPr>
          <p:spPr bwMode="auto">
            <a:xfrm>
              <a:off x="3810" y="3169"/>
              <a:ext cx="56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0" name="Line 12"/>
            <p:cNvSpPr>
              <a:spLocks noChangeShapeType="1"/>
            </p:cNvSpPr>
            <p:nvPr/>
          </p:nvSpPr>
          <p:spPr bwMode="auto">
            <a:xfrm flipV="1">
              <a:off x="4373" y="2874"/>
              <a:ext cx="0" cy="2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1" name="Line 13"/>
            <p:cNvSpPr>
              <a:spLocks noChangeShapeType="1"/>
            </p:cNvSpPr>
            <p:nvPr/>
          </p:nvSpPr>
          <p:spPr bwMode="auto">
            <a:xfrm flipV="1">
              <a:off x="3810" y="2874"/>
              <a:ext cx="1" cy="2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2" name="Line 14"/>
            <p:cNvSpPr>
              <a:spLocks noChangeShapeType="1"/>
            </p:cNvSpPr>
            <p:nvPr/>
          </p:nvSpPr>
          <p:spPr bwMode="auto">
            <a:xfrm>
              <a:off x="3810" y="3169"/>
              <a:ext cx="56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3" name="Line 15"/>
            <p:cNvSpPr>
              <a:spLocks noChangeShapeType="1"/>
            </p:cNvSpPr>
            <p:nvPr/>
          </p:nvSpPr>
          <p:spPr bwMode="auto">
            <a:xfrm flipV="1">
              <a:off x="3810" y="2874"/>
              <a:ext cx="1" cy="2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4" name="Line 16"/>
            <p:cNvSpPr>
              <a:spLocks noChangeShapeType="1"/>
            </p:cNvSpPr>
            <p:nvPr/>
          </p:nvSpPr>
          <p:spPr bwMode="auto">
            <a:xfrm flipV="1">
              <a:off x="3810" y="3162"/>
              <a:ext cx="1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5" name="Line 17"/>
            <p:cNvSpPr>
              <a:spLocks noChangeShapeType="1"/>
            </p:cNvSpPr>
            <p:nvPr/>
          </p:nvSpPr>
          <p:spPr bwMode="auto">
            <a:xfrm>
              <a:off x="3810" y="2874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6" name="Rectangle 18"/>
            <p:cNvSpPr>
              <a:spLocks noChangeArrowheads="1"/>
            </p:cNvSpPr>
            <p:nvPr/>
          </p:nvSpPr>
          <p:spPr bwMode="auto">
            <a:xfrm>
              <a:off x="3813" y="3181"/>
              <a:ext cx="12" cy="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12307" name="Line 19"/>
            <p:cNvSpPr>
              <a:spLocks noChangeShapeType="1"/>
            </p:cNvSpPr>
            <p:nvPr/>
          </p:nvSpPr>
          <p:spPr bwMode="auto">
            <a:xfrm flipV="1">
              <a:off x="4090" y="3162"/>
              <a:ext cx="0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8" name="Line 20"/>
            <p:cNvSpPr>
              <a:spLocks noChangeShapeType="1"/>
            </p:cNvSpPr>
            <p:nvPr/>
          </p:nvSpPr>
          <p:spPr bwMode="auto">
            <a:xfrm>
              <a:off x="4090" y="2874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9" name="Rectangle 21"/>
            <p:cNvSpPr>
              <a:spLocks noChangeArrowheads="1"/>
            </p:cNvSpPr>
            <p:nvPr/>
          </p:nvSpPr>
          <p:spPr bwMode="auto">
            <a:xfrm>
              <a:off x="4096" y="3181"/>
              <a:ext cx="35" cy="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100</a:t>
              </a:r>
              <a:endParaRPr lang="en-US"/>
            </a:p>
          </p:txBody>
        </p:sp>
        <p:sp>
          <p:nvSpPr>
            <p:cNvPr id="12310" name="Line 22"/>
            <p:cNvSpPr>
              <a:spLocks noChangeShapeType="1"/>
            </p:cNvSpPr>
            <p:nvPr/>
          </p:nvSpPr>
          <p:spPr bwMode="auto">
            <a:xfrm flipV="1">
              <a:off x="4373" y="3162"/>
              <a:ext cx="0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1" name="Line 23"/>
            <p:cNvSpPr>
              <a:spLocks noChangeShapeType="1"/>
            </p:cNvSpPr>
            <p:nvPr/>
          </p:nvSpPr>
          <p:spPr bwMode="auto">
            <a:xfrm>
              <a:off x="4373" y="2874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2" name="Rectangle 24"/>
            <p:cNvSpPr>
              <a:spLocks noChangeArrowheads="1"/>
            </p:cNvSpPr>
            <p:nvPr/>
          </p:nvSpPr>
          <p:spPr bwMode="auto">
            <a:xfrm>
              <a:off x="4378" y="3181"/>
              <a:ext cx="36" cy="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200</a:t>
              </a:r>
              <a:endParaRPr lang="en-US"/>
            </a:p>
          </p:txBody>
        </p:sp>
        <p:sp>
          <p:nvSpPr>
            <p:cNvPr id="12313" name="Line 25"/>
            <p:cNvSpPr>
              <a:spLocks noChangeShapeType="1"/>
            </p:cNvSpPr>
            <p:nvPr/>
          </p:nvSpPr>
          <p:spPr bwMode="auto">
            <a:xfrm>
              <a:off x="3810" y="3169"/>
              <a:ext cx="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4" name="Line 26"/>
            <p:cNvSpPr>
              <a:spLocks noChangeShapeType="1"/>
            </p:cNvSpPr>
            <p:nvPr/>
          </p:nvSpPr>
          <p:spPr bwMode="auto">
            <a:xfrm flipH="1">
              <a:off x="4365" y="3169"/>
              <a:ext cx="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5" name="Rectangle 27"/>
            <p:cNvSpPr>
              <a:spLocks noChangeArrowheads="1"/>
            </p:cNvSpPr>
            <p:nvPr/>
          </p:nvSpPr>
          <p:spPr bwMode="auto">
            <a:xfrm>
              <a:off x="3782" y="3138"/>
              <a:ext cx="12" cy="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12316" name="Line 28"/>
            <p:cNvSpPr>
              <a:spLocks noChangeShapeType="1"/>
            </p:cNvSpPr>
            <p:nvPr/>
          </p:nvSpPr>
          <p:spPr bwMode="auto">
            <a:xfrm>
              <a:off x="3810" y="3020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7" name="Line 29"/>
            <p:cNvSpPr>
              <a:spLocks noChangeShapeType="1"/>
            </p:cNvSpPr>
            <p:nvPr/>
          </p:nvSpPr>
          <p:spPr bwMode="auto">
            <a:xfrm flipH="1">
              <a:off x="4365" y="3020"/>
              <a:ext cx="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8" name="Rectangle 30"/>
            <p:cNvSpPr>
              <a:spLocks noChangeArrowheads="1"/>
            </p:cNvSpPr>
            <p:nvPr/>
          </p:nvSpPr>
          <p:spPr bwMode="auto">
            <a:xfrm>
              <a:off x="3749" y="2988"/>
              <a:ext cx="41" cy="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0.02</a:t>
              </a:r>
              <a:endParaRPr lang="en-US"/>
            </a:p>
          </p:txBody>
        </p:sp>
        <p:sp>
          <p:nvSpPr>
            <p:cNvPr id="12319" name="Line 31"/>
            <p:cNvSpPr>
              <a:spLocks noChangeShapeType="1"/>
            </p:cNvSpPr>
            <p:nvPr/>
          </p:nvSpPr>
          <p:spPr bwMode="auto">
            <a:xfrm>
              <a:off x="3810" y="2874"/>
              <a:ext cx="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0" name="Line 32"/>
            <p:cNvSpPr>
              <a:spLocks noChangeShapeType="1"/>
            </p:cNvSpPr>
            <p:nvPr/>
          </p:nvSpPr>
          <p:spPr bwMode="auto">
            <a:xfrm flipH="1">
              <a:off x="4365" y="2874"/>
              <a:ext cx="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1" name="Rectangle 33"/>
            <p:cNvSpPr>
              <a:spLocks noChangeArrowheads="1"/>
            </p:cNvSpPr>
            <p:nvPr/>
          </p:nvSpPr>
          <p:spPr bwMode="auto">
            <a:xfrm>
              <a:off x="3749" y="2843"/>
              <a:ext cx="41" cy="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0.04</a:t>
              </a:r>
              <a:endParaRPr lang="en-US"/>
            </a:p>
          </p:txBody>
        </p:sp>
        <p:sp>
          <p:nvSpPr>
            <p:cNvPr id="12322" name="Line 34"/>
            <p:cNvSpPr>
              <a:spLocks noChangeShapeType="1"/>
            </p:cNvSpPr>
            <p:nvPr/>
          </p:nvSpPr>
          <p:spPr bwMode="auto">
            <a:xfrm>
              <a:off x="3810" y="2874"/>
              <a:ext cx="56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3" name="Line 35"/>
            <p:cNvSpPr>
              <a:spLocks noChangeShapeType="1"/>
            </p:cNvSpPr>
            <p:nvPr/>
          </p:nvSpPr>
          <p:spPr bwMode="auto">
            <a:xfrm>
              <a:off x="3810" y="3169"/>
              <a:ext cx="56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4" name="Line 36"/>
            <p:cNvSpPr>
              <a:spLocks noChangeShapeType="1"/>
            </p:cNvSpPr>
            <p:nvPr/>
          </p:nvSpPr>
          <p:spPr bwMode="auto">
            <a:xfrm flipV="1">
              <a:off x="4373" y="2874"/>
              <a:ext cx="0" cy="2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5" name="Line 37"/>
            <p:cNvSpPr>
              <a:spLocks noChangeShapeType="1"/>
            </p:cNvSpPr>
            <p:nvPr/>
          </p:nvSpPr>
          <p:spPr bwMode="auto">
            <a:xfrm flipV="1">
              <a:off x="3810" y="2874"/>
              <a:ext cx="1" cy="2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6" name="Freeform 38"/>
            <p:cNvSpPr>
              <a:spLocks/>
            </p:cNvSpPr>
            <p:nvPr/>
          </p:nvSpPr>
          <p:spPr bwMode="auto">
            <a:xfrm>
              <a:off x="3810" y="2914"/>
              <a:ext cx="362" cy="255"/>
            </a:xfrm>
            <a:custGeom>
              <a:avLst/>
              <a:gdLst>
                <a:gd name="T0" fmla="*/ 0 w 904"/>
                <a:gd name="T1" fmla="*/ 0 h 639"/>
                <a:gd name="T2" fmla="*/ 0 w 904"/>
                <a:gd name="T3" fmla="*/ 0 h 639"/>
                <a:gd name="T4" fmla="*/ 0 w 904"/>
                <a:gd name="T5" fmla="*/ 0 h 639"/>
                <a:gd name="T6" fmla="*/ 0 w 904"/>
                <a:gd name="T7" fmla="*/ 0 h 639"/>
                <a:gd name="T8" fmla="*/ 0 w 904"/>
                <a:gd name="T9" fmla="*/ 0 h 639"/>
                <a:gd name="T10" fmla="*/ 0 w 904"/>
                <a:gd name="T11" fmla="*/ 0 h 639"/>
                <a:gd name="T12" fmla="*/ 0 w 904"/>
                <a:gd name="T13" fmla="*/ 0 h 639"/>
                <a:gd name="T14" fmla="*/ 0 w 904"/>
                <a:gd name="T15" fmla="*/ 0 h 639"/>
                <a:gd name="T16" fmla="*/ 0 w 904"/>
                <a:gd name="T17" fmla="*/ 0 h 639"/>
                <a:gd name="T18" fmla="*/ 0 w 904"/>
                <a:gd name="T19" fmla="*/ 0 h 639"/>
                <a:gd name="T20" fmla="*/ 0 w 904"/>
                <a:gd name="T21" fmla="*/ 0 h 639"/>
                <a:gd name="T22" fmla="*/ 0 w 904"/>
                <a:gd name="T23" fmla="*/ 0 h 639"/>
                <a:gd name="T24" fmla="*/ 0 w 904"/>
                <a:gd name="T25" fmla="*/ 0 h 639"/>
                <a:gd name="T26" fmla="*/ 0 w 904"/>
                <a:gd name="T27" fmla="*/ 0 h 639"/>
                <a:gd name="T28" fmla="*/ 0 w 904"/>
                <a:gd name="T29" fmla="*/ 0 h 639"/>
                <a:gd name="T30" fmla="*/ 0 w 904"/>
                <a:gd name="T31" fmla="*/ 0 h 639"/>
                <a:gd name="T32" fmla="*/ 0 w 904"/>
                <a:gd name="T33" fmla="*/ 0 h 639"/>
                <a:gd name="T34" fmla="*/ 0 w 904"/>
                <a:gd name="T35" fmla="*/ 0 h 639"/>
                <a:gd name="T36" fmla="*/ 0 w 904"/>
                <a:gd name="T37" fmla="*/ 0 h 639"/>
                <a:gd name="T38" fmla="*/ 0 w 904"/>
                <a:gd name="T39" fmla="*/ 0 h 639"/>
                <a:gd name="T40" fmla="*/ 0 w 904"/>
                <a:gd name="T41" fmla="*/ 0 h 639"/>
                <a:gd name="T42" fmla="*/ 0 w 904"/>
                <a:gd name="T43" fmla="*/ 0 h 639"/>
                <a:gd name="T44" fmla="*/ 0 w 904"/>
                <a:gd name="T45" fmla="*/ 0 h 639"/>
                <a:gd name="T46" fmla="*/ 0 w 904"/>
                <a:gd name="T47" fmla="*/ 0 h 639"/>
                <a:gd name="T48" fmla="*/ 0 w 904"/>
                <a:gd name="T49" fmla="*/ 0 h 639"/>
                <a:gd name="T50" fmla="*/ 0 w 904"/>
                <a:gd name="T51" fmla="*/ 0 h 639"/>
                <a:gd name="T52" fmla="*/ 0 w 904"/>
                <a:gd name="T53" fmla="*/ 0 h 639"/>
                <a:gd name="T54" fmla="*/ 0 w 904"/>
                <a:gd name="T55" fmla="*/ 0 h 639"/>
                <a:gd name="T56" fmla="*/ 0 w 904"/>
                <a:gd name="T57" fmla="*/ 0 h 639"/>
                <a:gd name="T58" fmla="*/ 0 w 904"/>
                <a:gd name="T59" fmla="*/ 0 h 639"/>
                <a:gd name="T60" fmla="*/ 0 w 904"/>
                <a:gd name="T61" fmla="*/ 0 h 639"/>
                <a:gd name="T62" fmla="*/ 0 w 904"/>
                <a:gd name="T63" fmla="*/ 0 h 639"/>
                <a:gd name="T64" fmla="*/ 0 w 904"/>
                <a:gd name="T65" fmla="*/ 0 h 639"/>
                <a:gd name="T66" fmla="*/ 0 w 904"/>
                <a:gd name="T67" fmla="*/ 0 h 639"/>
                <a:gd name="T68" fmla="*/ 0 w 904"/>
                <a:gd name="T69" fmla="*/ 0 h 639"/>
                <a:gd name="T70" fmla="*/ 0 w 904"/>
                <a:gd name="T71" fmla="*/ 0 h 639"/>
                <a:gd name="T72" fmla="*/ 0 w 904"/>
                <a:gd name="T73" fmla="*/ 0 h 639"/>
                <a:gd name="T74" fmla="*/ 0 w 904"/>
                <a:gd name="T75" fmla="*/ 0 h 639"/>
                <a:gd name="T76" fmla="*/ 0 w 904"/>
                <a:gd name="T77" fmla="*/ 0 h 639"/>
                <a:gd name="T78" fmla="*/ 0 w 904"/>
                <a:gd name="T79" fmla="*/ 0 h 639"/>
                <a:gd name="T80" fmla="*/ 0 w 904"/>
                <a:gd name="T81" fmla="*/ 0 h 639"/>
                <a:gd name="T82" fmla="*/ 0 w 904"/>
                <a:gd name="T83" fmla="*/ 0 h 6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04"/>
                <a:gd name="T127" fmla="*/ 0 h 639"/>
                <a:gd name="T128" fmla="*/ 904 w 904"/>
                <a:gd name="T129" fmla="*/ 639 h 63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04" h="639">
                  <a:moveTo>
                    <a:pt x="0" y="158"/>
                  </a:moveTo>
                  <a:lnTo>
                    <a:pt x="10" y="246"/>
                  </a:lnTo>
                  <a:lnTo>
                    <a:pt x="19" y="354"/>
                  </a:lnTo>
                  <a:lnTo>
                    <a:pt x="19" y="197"/>
                  </a:lnTo>
                  <a:lnTo>
                    <a:pt x="29" y="0"/>
                  </a:lnTo>
                  <a:lnTo>
                    <a:pt x="39" y="551"/>
                  </a:lnTo>
                  <a:lnTo>
                    <a:pt x="49" y="512"/>
                  </a:lnTo>
                  <a:lnTo>
                    <a:pt x="49" y="187"/>
                  </a:lnTo>
                  <a:lnTo>
                    <a:pt x="59" y="462"/>
                  </a:lnTo>
                  <a:lnTo>
                    <a:pt x="69" y="403"/>
                  </a:lnTo>
                  <a:lnTo>
                    <a:pt x="69" y="443"/>
                  </a:lnTo>
                  <a:lnTo>
                    <a:pt x="78" y="541"/>
                  </a:lnTo>
                  <a:lnTo>
                    <a:pt x="88" y="541"/>
                  </a:lnTo>
                  <a:lnTo>
                    <a:pt x="98" y="413"/>
                  </a:lnTo>
                  <a:lnTo>
                    <a:pt x="98" y="590"/>
                  </a:lnTo>
                  <a:lnTo>
                    <a:pt x="108" y="561"/>
                  </a:lnTo>
                  <a:lnTo>
                    <a:pt x="118" y="620"/>
                  </a:lnTo>
                  <a:lnTo>
                    <a:pt x="118" y="531"/>
                  </a:lnTo>
                  <a:lnTo>
                    <a:pt x="128" y="630"/>
                  </a:lnTo>
                  <a:lnTo>
                    <a:pt x="137" y="423"/>
                  </a:lnTo>
                  <a:lnTo>
                    <a:pt x="147" y="413"/>
                  </a:lnTo>
                  <a:lnTo>
                    <a:pt x="147" y="600"/>
                  </a:lnTo>
                  <a:lnTo>
                    <a:pt x="157" y="502"/>
                  </a:lnTo>
                  <a:lnTo>
                    <a:pt x="167" y="295"/>
                  </a:lnTo>
                  <a:lnTo>
                    <a:pt x="167" y="580"/>
                  </a:lnTo>
                  <a:lnTo>
                    <a:pt x="177" y="364"/>
                  </a:lnTo>
                  <a:lnTo>
                    <a:pt x="187" y="413"/>
                  </a:lnTo>
                  <a:lnTo>
                    <a:pt x="196" y="423"/>
                  </a:lnTo>
                  <a:lnTo>
                    <a:pt x="196" y="580"/>
                  </a:lnTo>
                  <a:lnTo>
                    <a:pt x="206" y="610"/>
                  </a:lnTo>
                  <a:lnTo>
                    <a:pt x="216" y="315"/>
                  </a:lnTo>
                  <a:lnTo>
                    <a:pt x="216" y="571"/>
                  </a:lnTo>
                  <a:lnTo>
                    <a:pt x="226" y="462"/>
                  </a:lnTo>
                  <a:lnTo>
                    <a:pt x="236" y="423"/>
                  </a:lnTo>
                  <a:lnTo>
                    <a:pt x="246" y="580"/>
                  </a:lnTo>
                  <a:lnTo>
                    <a:pt x="246" y="492"/>
                  </a:lnTo>
                  <a:lnTo>
                    <a:pt x="255" y="580"/>
                  </a:lnTo>
                  <a:lnTo>
                    <a:pt x="265" y="630"/>
                  </a:lnTo>
                  <a:lnTo>
                    <a:pt x="265" y="148"/>
                  </a:lnTo>
                  <a:lnTo>
                    <a:pt x="275" y="610"/>
                  </a:lnTo>
                  <a:lnTo>
                    <a:pt x="285" y="630"/>
                  </a:lnTo>
                  <a:lnTo>
                    <a:pt x="295" y="561"/>
                  </a:lnTo>
                  <a:lnTo>
                    <a:pt x="295" y="590"/>
                  </a:lnTo>
                  <a:lnTo>
                    <a:pt x="305" y="502"/>
                  </a:lnTo>
                  <a:lnTo>
                    <a:pt x="314" y="600"/>
                  </a:lnTo>
                  <a:lnTo>
                    <a:pt x="314" y="620"/>
                  </a:lnTo>
                  <a:lnTo>
                    <a:pt x="324" y="610"/>
                  </a:lnTo>
                  <a:lnTo>
                    <a:pt x="334" y="610"/>
                  </a:lnTo>
                  <a:lnTo>
                    <a:pt x="344" y="580"/>
                  </a:lnTo>
                  <a:lnTo>
                    <a:pt x="344" y="590"/>
                  </a:lnTo>
                  <a:lnTo>
                    <a:pt x="354" y="571"/>
                  </a:lnTo>
                  <a:lnTo>
                    <a:pt x="364" y="423"/>
                  </a:lnTo>
                  <a:lnTo>
                    <a:pt x="364" y="462"/>
                  </a:lnTo>
                  <a:lnTo>
                    <a:pt x="373" y="571"/>
                  </a:lnTo>
                  <a:lnTo>
                    <a:pt x="383" y="551"/>
                  </a:lnTo>
                  <a:lnTo>
                    <a:pt x="393" y="521"/>
                  </a:lnTo>
                  <a:lnTo>
                    <a:pt x="393" y="502"/>
                  </a:lnTo>
                  <a:lnTo>
                    <a:pt x="403" y="561"/>
                  </a:lnTo>
                  <a:lnTo>
                    <a:pt x="413" y="590"/>
                  </a:lnTo>
                  <a:lnTo>
                    <a:pt x="413" y="620"/>
                  </a:lnTo>
                  <a:lnTo>
                    <a:pt x="423" y="600"/>
                  </a:lnTo>
                  <a:lnTo>
                    <a:pt x="432" y="600"/>
                  </a:lnTo>
                  <a:lnTo>
                    <a:pt x="442" y="580"/>
                  </a:lnTo>
                  <a:lnTo>
                    <a:pt x="442" y="630"/>
                  </a:lnTo>
                  <a:lnTo>
                    <a:pt x="452" y="610"/>
                  </a:lnTo>
                  <a:lnTo>
                    <a:pt x="462" y="600"/>
                  </a:lnTo>
                  <a:lnTo>
                    <a:pt x="472" y="541"/>
                  </a:lnTo>
                  <a:lnTo>
                    <a:pt x="482" y="541"/>
                  </a:lnTo>
                  <a:lnTo>
                    <a:pt x="491" y="590"/>
                  </a:lnTo>
                  <a:lnTo>
                    <a:pt x="491" y="521"/>
                  </a:lnTo>
                  <a:lnTo>
                    <a:pt x="501" y="413"/>
                  </a:lnTo>
                  <a:lnTo>
                    <a:pt x="511" y="600"/>
                  </a:lnTo>
                  <a:lnTo>
                    <a:pt x="511" y="571"/>
                  </a:lnTo>
                  <a:lnTo>
                    <a:pt x="521" y="512"/>
                  </a:lnTo>
                  <a:lnTo>
                    <a:pt x="531" y="639"/>
                  </a:lnTo>
                  <a:lnTo>
                    <a:pt x="541" y="502"/>
                  </a:lnTo>
                  <a:lnTo>
                    <a:pt x="541" y="551"/>
                  </a:lnTo>
                  <a:lnTo>
                    <a:pt x="550" y="512"/>
                  </a:lnTo>
                  <a:lnTo>
                    <a:pt x="560" y="512"/>
                  </a:lnTo>
                  <a:lnTo>
                    <a:pt x="560" y="561"/>
                  </a:lnTo>
                  <a:lnTo>
                    <a:pt x="570" y="600"/>
                  </a:lnTo>
                  <a:lnTo>
                    <a:pt x="580" y="521"/>
                  </a:lnTo>
                  <a:lnTo>
                    <a:pt x="590" y="639"/>
                  </a:lnTo>
                  <a:lnTo>
                    <a:pt x="590" y="246"/>
                  </a:lnTo>
                  <a:lnTo>
                    <a:pt x="600" y="630"/>
                  </a:lnTo>
                  <a:lnTo>
                    <a:pt x="609" y="384"/>
                  </a:lnTo>
                  <a:lnTo>
                    <a:pt x="609" y="620"/>
                  </a:lnTo>
                  <a:lnTo>
                    <a:pt x="619" y="580"/>
                  </a:lnTo>
                  <a:lnTo>
                    <a:pt x="629" y="630"/>
                  </a:lnTo>
                  <a:lnTo>
                    <a:pt x="639" y="610"/>
                  </a:lnTo>
                  <a:lnTo>
                    <a:pt x="639" y="541"/>
                  </a:lnTo>
                  <a:lnTo>
                    <a:pt x="649" y="630"/>
                  </a:lnTo>
                  <a:lnTo>
                    <a:pt x="658" y="551"/>
                  </a:lnTo>
                  <a:lnTo>
                    <a:pt x="658" y="541"/>
                  </a:lnTo>
                  <a:lnTo>
                    <a:pt x="668" y="462"/>
                  </a:lnTo>
                  <a:lnTo>
                    <a:pt x="678" y="403"/>
                  </a:lnTo>
                  <a:lnTo>
                    <a:pt x="688" y="551"/>
                  </a:lnTo>
                  <a:lnTo>
                    <a:pt x="688" y="610"/>
                  </a:lnTo>
                  <a:lnTo>
                    <a:pt x="698" y="561"/>
                  </a:lnTo>
                  <a:lnTo>
                    <a:pt x="708" y="561"/>
                  </a:lnTo>
                  <a:lnTo>
                    <a:pt x="708" y="639"/>
                  </a:lnTo>
                  <a:lnTo>
                    <a:pt x="717" y="521"/>
                  </a:lnTo>
                  <a:lnTo>
                    <a:pt x="727" y="462"/>
                  </a:lnTo>
                  <a:lnTo>
                    <a:pt x="737" y="512"/>
                  </a:lnTo>
                  <a:lnTo>
                    <a:pt x="737" y="472"/>
                  </a:lnTo>
                  <a:lnTo>
                    <a:pt x="747" y="423"/>
                  </a:lnTo>
                  <a:lnTo>
                    <a:pt x="757" y="610"/>
                  </a:lnTo>
                  <a:lnTo>
                    <a:pt x="757" y="541"/>
                  </a:lnTo>
                  <a:lnTo>
                    <a:pt x="767" y="630"/>
                  </a:lnTo>
                  <a:lnTo>
                    <a:pt x="776" y="580"/>
                  </a:lnTo>
                  <a:lnTo>
                    <a:pt x="786" y="541"/>
                  </a:lnTo>
                  <a:lnTo>
                    <a:pt x="786" y="630"/>
                  </a:lnTo>
                  <a:lnTo>
                    <a:pt x="796" y="620"/>
                  </a:lnTo>
                  <a:lnTo>
                    <a:pt x="806" y="600"/>
                  </a:lnTo>
                  <a:lnTo>
                    <a:pt x="806" y="531"/>
                  </a:lnTo>
                  <a:lnTo>
                    <a:pt x="816" y="561"/>
                  </a:lnTo>
                  <a:lnTo>
                    <a:pt x="826" y="521"/>
                  </a:lnTo>
                  <a:lnTo>
                    <a:pt x="835" y="590"/>
                  </a:lnTo>
                  <a:lnTo>
                    <a:pt x="835" y="630"/>
                  </a:lnTo>
                  <a:lnTo>
                    <a:pt x="845" y="571"/>
                  </a:lnTo>
                  <a:lnTo>
                    <a:pt x="855" y="639"/>
                  </a:lnTo>
                  <a:lnTo>
                    <a:pt x="855" y="571"/>
                  </a:lnTo>
                  <a:lnTo>
                    <a:pt x="865" y="610"/>
                  </a:lnTo>
                  <a:lnTo>
                    <a:pt x="875" y="521"/>
                  </a:lnTo>
                  <a:lnTo>
                    <a:pt x="885" y="630"/>
                  </a:lnTo>
                  <a:lnTo>
                    <a:pt x="885" y="590"/>
                  </a:lnTo>
                  <a:lnTo>
                    <a:pt x="894" y="600"/>
                  </a:lnTo>
                  <a:lnTo>
                    <a:pt x="904" y="630"/>
                  </a:lnTo>
                </a:path>
              </a:pathLst>
            </a:cu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7" name="Freeform 39"/>
            <p:cNvSpPr>
              <a:spLocks/>
            </p:cNvSpPr>
            <p:nvPr/>
          </p:nvSpPr>
          <p:spPr bwMode="auto">
            <a:xfrm>
              <a:off x="4172" y="3079"/>
              <a:ext cx="189" cy="90"/>
            </a:xfrm>
            <a:custGeom>
              <a:avLst/>
              <a:gdLst>
                <a:gd name="T0" fmla="*/ 0 w 472"/>
                <a:gd name="T1" fmla="*/ 0 h 226"/>
                <a:gd name="T2" fmla="*/ 0 w 472"/>
                <a:gd name="T3" fmla="*/ 0 h 226"/>
                <a:gd name="T4" fmla="*/ 0 w 472"/>
                <a:gd name="T5" fmla="*/ 0 h 226"/>
                <a:gd name="T6" fmla="*/ 0 w 472"/>
                <a:gd name="T7" fmla="*/ 0 h 226"/>
                <a:gd name="T8" fmla="*/ 0 w 472"/>
                <a:gd name="T9" fmla="*/ 0 h 226"/>
                <a:gd name="T10" fmla="*/ 0 w 472"/>
                <a:gd name="T11" fmla="*/ 0 h 226"/>
                <a:gd name="T12" fmla="*/ 0 w 472"/>
                <a:gd name="T13" fmla="*/ 0 h 226"/>
                <a:gd name="T14" fmla="*/ 0 w 472"/>
                <a:gd name="T15" fmla="*/ 0 h 226"/>
                <a:gd name="T16" fmla="*/ 0 w 472"/>
                <a:gd name="T17" fmla="*/ 0 h 226"/>
                <a:gd name="T18" fmla="*/ 0 w 472"/>
                <a:gd name="T19" fmla="*/ 0 h 226"/>
                <a:gd name="T20" fmla="*/ 0 w 472"/>
                <a:gd name="T21" fmla="*/ 0 h 226"/>
                <a:gd name="T22" fmla="*/ 0 w 472"/>
                <a:gd name="T23" fmla="*/ 0 h 226"/>
                <a:gd name="T24" fmla="*/ 0 w 472"/>
                <a:gd name="T25" fmla="*/ 0 h 226"/>
                <a:gd name="T26" fmla="*/ 0 w 472"/>
                <a:gd name="T27" fmla="*/ 0 h 226"/>
                <a:gd name="T28" fmla="*/ 0 w 472"/>
                <a:gd name="T29" fmla="*/ 0 h 226"/>
                <a:gd name="T30" fmla="*/ 0 w 472"/>
                <a:gd name="T31" fmla="*/ 0 h 226"/>
                <a:gd name="T32" fmla="*/ 0 w 472"/>
                <a:gd name="T33" fmla="*/ 0 h 226"/>
                <a:gd name="T34" fmla="*/ 0 w 472"/>
                <a:gd name="T35" fmla="*/ 0 h 226"/>
                <a:gd name="T36" fmla="*/ 0 w 472"/>
                <a:gd name="T37" fmla="*/ 0 h 226"/>
                <a:gd name="T38" fmla="*/ 0 w 472"/>
                <a:gd name="T39" fmla="*/ 0 h 226"/>
                <a:gd name="T40" fmla="*/ 0 w 472"/>
                <a:gd name="T41" fmla="*/ 0 h 226"/>
                <a:gd name="T42" fmla="*/ 0 w 472"/>
                <a:gd name="T43" fmla="*/ 0 h 226"/>
                <a:gd name="T44" fmla="*/ 0 w 472"/>
                <a:gd name="T45" fmla="*/ 0 h 226"/>
                <a:gd name="T46" fmla="*/ 0 w 472"/>
                <a:gd name="T47" fmla="*/ 0 h 226"/>
                <a:gd name="T48" fmla="*/ 0 w 472"/>
                <a:gd name="T49" fmla="*/ 0 h 226"/>
                <a:gd name="T50" fmla="*/ 0 w 472"/>
                <a:gd name="T51" fmla="*/ 0 h 226"/>
                <a:gd name="T52" fmla="*/ 0 w 472"/>
                <a:gd name="T53" fmla="*/ 0 h 226"/>
                <a:gd name="T54" fmla="*/ 0 w 472"/>
                <a:gd name="T55" fmla="*/ 0 h 226"/>
                <a:gd name="T56" fmla="*/ 0 w 472"/>
                <a:gd name="T57" fmla="*/ 0 h 226"/>
                <a:gd name="T58" fmla="*/ 0 w 472"/>
                <a:gd name="T59" fmla="*/ 0 h 226"/>
                <a:gd name="T60" fmla="*/ 0 w 472"/>
                <a:gd name="T61" fmla="*/ 0 h 226"/>
                <a:gd name="T62" fmla="*/ 0 w 472"/>
                <a:gd name="T63" fmla="*/ 0 h 22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72"/>
                <a:gd name="T97" fmla="*/ 0 h 226"/>
                <a:gd name="T98" fmla="*/ 472 w 472"/>
                <a:gd name="T99" fmla="*/ 226 h 22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72" h="226">
                  <a:moveTo>
                    <a:pt x="0" y="217"/>
                  </a:moveTo>
                  <a:lnTo>
                    <a:pt x="0" y="197"/>
                  </a:lnTo>
                  <a:lnTo>
                    <a:pt x="10" y="118"/>
                  </a:lnTo>
                  <a:lnTo>
                    <a:pt x="20" y="217"/>
                  </a:lnTo>
                  <a:lnTo>
                    <a:pt x="30" y="177"/>
                  </a:lnTo>
                  <a:lnTo>
                    <a:pt x="30" y="158"/>
                  </a:lnTo>
                  <a:lnTo>
                    <a:pt x="40" y="148"/>
                  </a:lnTo>
                  <a:lnTo>
                    <a:pt x="49" y="158"/>
                  </a:lnTo>
                  <a:lnTo>
                    <a:pt x="49" y="69"/>
                  </a:lnTo>
                  <a:lnTo>
                    <a:pt x="59" y="138"/>
                  </a:lnTo>
                  <a:lnTo>
                    <a:pt x="69" y="10"/>
                  </a:lnTo>
                  <a:lnTo>
                    <a:pt x="79" y="187"/>
                  </a:lnTo>
                  <a:lnTo>
                    <a:pt x="79" y="167"/>
                  </a:lnTo>
                  <a:lnTo>
                    <a:pt x="89" y="79"/>
                  </a:lnTo>
                  <a:lnTo>
                    <a:pt x="99" y="177"/>
                  </a:lnTo>
                  <a:lnTo>
                    <a:pt x="99" y="108"/>
                  </a:lnTo>
                  <a:lnTo>
                    <a:pt x="108" y="187"/>
                  </a:lnTo>
                  <a:lnTo>
                    <a:pt x="118" y="128"/>
                  </a:lnTo>
                  <a:lnTo>
                    <a:pt x="128" y="177"/>
                  </a:lnTo>
                  <a:lnTo>
                    <a:pt x="128" y="0"/>
                  </a:lnTo>
                  <a:lnTo>
                    <a:pt x="138" y="49"/>
                  </a:lnTo>
                  <a:lnTo>
                    <a:pt x="148" y="158"/>
                  </a:lnTo>
                  <a:lnTo>
                    <a:pt x="148" y="177"/>
                  </a:lnTo>
                  <a:lnTo>
                    <a:pt x="158" y="197"/>
                  </a:lnTo>
                  <a:lnTo>
                    <a:pt x="167" y="148"/>
                  </a:lnTo>
                  <a:lnTo>
                    <a:pt x="177" y="79"/>
                  </a:lnTo>
                  <a:lnTo>
                    <a:pt x="177" y="187"/>
                  </a:lnTo>
                  <a:lnTo>
                    <a:pt x="187" y="197"/>
                  </a:lnTo>
                  <a:lnTo>
                    <a:pt x="197" y="177"/>
                  </a:lnTo>
                  <a:lnTo>
                    <a:pt x="197" y="138"/>
                  </a:lnTo>
                  <a:lnTo>
                    <a:pt x="207" y="138"/>
                  </a:lnTo>
                  <a:lnTo>
                    <a:pt x="217" y="158"/>
                  </a:lnTo>
                  <a:lnTo>
                    <a:pt x="226" y="217"/>
                  </a:lnTo>
                  <a:lnTo>
                    <a:pt x="226" y="167"/>
                  </a:lnTo>
                  <a:lnTo>
                    <a:pt x="236" y="138"/>
                  </a:lnTo>
                  <a:lnTo>
                    <a:pt x="246" y="138"/>
                  </a:lnTo>
                  <a:lnTo>
                    <a:pt x="246" y="207"/>
                  </a:lnTo>
                  <a:lnTo>
                    <a:pt x="256" y="217"/>
                  </a:lnTo>
                  <a:lnTo>
                    <a:pt x="266" y="187"/>
                  </a:lnTo>
                  <a:lnTo>
                    <a:pt x="276" y="226"/>
                  </a:lnTo>
                  <a:lnTo>
                    <a:pt x="276" y="99"/>
                  </a:lnTo>
                  <a:lnTo>
                    <a:pt x="285" y="207"/>
                  </a:lnTo>
                  <a:lnTo>
                    <a:pt x="295" y="207"/>
                  </a:lnTo>
                  <a:lnTo>
                    <a:pt x="295" y="0"/>
                  </a:lnTo>
                  <a:lnTo>
                    <a:pt x="305" y="187"/>
                  </a:lnTo>
                  <a:lnTo>
                    <a:pt x="315" y="217"/>
                  </a:lnTo>
                  <a:lnTo>
                    <a:pt x="335" y="207"/>
                  </a:lnTo>
                  <a:lnTo>
                    <a:pt x="344" y="177"/>
                  </a:lnTo>
                  <a:lnTo>
                    <a:pt x="344" y="217"/>
                  </a:lnTo>
                  <a:lnTo>
                    <a:pt x="354" y="138"/>
                  </a:lnTo>
                  <a:lnTo>
                    <a:pt x="364" y="118"/>
                  </a:lnTo>
                  <a:lnTo>
                    <a:pt x="374" y="187"/>
                  </a:lnTo>
                  <a:lnTo>
                    <a:pt x="374" y="197"/>
                  </a:lnTo>
                  <a:lnTo>
                    <a:pt x="384" y="89"/>
                  </a:lnTo>
                  <a:lnTo>
                    <a:pt x="394" y="207"/>
                  </a:lnTo>
                  <a:lnTo>
                    <a:pt x="394" y="217"/>
                  </a:lnTo>
                  <a:lnTo>
                    <a:pt x="403" y="177"/>
                  </a:lnTo>
                  <a:lnTo>
                    <a:pt x="413" y="177"/>
                  </a:lnTo>
                  <a:lnTo>
                    <a:pt x="423" y="187"/>
                  </a:lnTo>
                  <a:lnTo>
                    <a:pt x="433" y="148"/>
                  </a:lnTo>
                  <a:lnTo>
                    <a:pt x="443" y="187"/>
                  </a:lnTo>
                  <a:lnTo>
                    <a:pt x="453" y="197"/>
                  </a:lnTo>
                  <a:lnTo>
                    <a:pt x="462" y="158"/>
                  </a:lnTo>
                  <a:lnTo>
                    <a:pt x="472" y="128"/>
                  </a:lnTo>
                </a:path>
              </a:pathLst>
            </a:cu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8" name="Rectangle 40"/>
            <p:cNvSpPr>
              <a:spLocks noChangeArrowheads="1"/>
            </p:cNvSpPr>
            <p:nvPr/>
          </p:nvSpPr>
          <p:spPr bwMode="auto">
            <a:xfrm>
              <a:off x="4094" y="3248"/>
              <a:ext cx="129" cy="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Word number</a:t>
              </a:r>
              <a:endParaRPr lang="en-US"/>
            </a:p>
          </p:txBody>
        </p:sp>
        <p:sp>
          <p:nvSpPr>
            <p:cNvPr id="12329" name="Rectangle 41"/>
            <p:cNvSpPr>
              <a:spLocks noChangeArrowheads="1"/>
            </p:cNvSpPr>
            <p:nvPr/>
          </p:nvSpPr>
          <p:spPr bwMode="auto">
            <a:xfrm>
              <a:off x="4100" y="2784"/>
              <a:ext cx="122" cy="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Image model</a:t>
              </a:r>
              <a:endParaRPr lang="en-US"/>
            </a:p>
          </p:txBody>
        </p:sp>
      </p:grpSp>
      <p:pic>
        <p:nvPicPr>
          <p:cNvPr id="12294" name="Picture 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2276475"/>
            <a:ext cx="175260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AutoShape 47"/>
          <p:cNvSpPr>
            <a:spLocks noChangeArrowheads="1"/>
          </p:cNvSpPr>
          <p:nvPr/>
        </p:nvSpPr>
        <p:spPr bwMode="auto">
          <a:xfrm>
            <a:off x="3657600" y="2581275"/>
            <a:ext cx="685800" cy="2286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tx1"/>
          </a:solidFill>
          <a:ln w="12700">
            <a:solidFill>
              <a:srgbClr val="1C1C1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812800"/>
            <a:ext cx="9144000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">
              <a:spcBef>
                <a:spcPct val="20000"/>
              </a:spcBef>
              <a:defRPr/>
            </a:pPr>
            <a:endParaRPr lang="en-US" sz="2000" kern="0">
              <a:solidFill>
                <a:srgbClr val="000000"/>
              </a:solidFill>
              <a:latin typeface="Calibri" pitchFamily="34" charset="0"/>
              <a:cs typeface="+mn-cs"/>
            </a:endParaRPr>
          </a:p>
          <a:p>
            <a:pPr marL="342900" indent="-342900" fontAlgn="b">
              <a:spcBef>
                <a:spcPct val="20000"/>
              </a:spcBef>
              <a:defRPr/>
            </a:pPr>
            <a:endParaRPr lang="en-US" sz="2000" kern="0">
              <a:solidFill>
                <a:srgbClr val="000000"/>
              </a:solidFill>
              <a:latin typeface="Calibri" pitchFamily="34" charset="0"/>
              <a:cs typeface="+mn-cs"/>
            </a:endParaRPr>
          </a:p>
          <a:p>
            <a:pPr marL="342900" indent="-342900" fontAlgn="b">
              <a:spcBef>
                <a:spcPct val="20000"/>
              </a:spcBef>
              <a:defRPr/>
            </a:pPr>
            <a:endParaRPr lang="en-US" sz="2000" kern="0">
              <a:solidFill>
                <a:srgbClr val="000000"/>
              </a:solidFill>
              <a:latin typeface="Calibri" pitchFamily="34" charset="0"/>
              <a:cs typeface="+mn-cs"/>
            </a:endParaRPr>
          </a:p>
          <a:p>
            <a:pPr marL="342900" indent="-342900" fontAlgn="b">
              <a:spcBef>
                <a:spcPct val="20000"/>
              </a:spcBef>
              <a:defRPr/>
            </a:pPr>
            <a:endParaRPr lang="en-US" sz="2000" kern="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3315" name="Title 5"/>
          <p:cNvSpPr>
            <a:spLocks noGrp="1"/>
          </p:cNvSpPr>
          <p:nvPr>
            <p:ph type="title" idx="4294967295"/>
          </p:nvPr>
        </p:nvSpPr>
        <p:spPr>
          <a:xfrm>
            <a:off x="468313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Patch extraction</a:t>
            </a:r>
            <a:endParaRPr lang="he-IL" dirty="0" smtClean="0"/>
          </a:p>
        </p:txBody>
      </p:sp>
      <p:sp>
        <p:nvSpPr>
          <p:cNvPr id="13316" name="Text Box 27"/>
          <p:cNvSpPr txBox="1">
            <a:spLocks noChangeArrowheads="1"/>
          </p:cNvSpPr>
          <p:nvPr/>
        </p:nvSpPr>
        <p:spPr bwMode="auto">
          <a:xfrm>
            <a:off x="304800" y="1905000"/>
            <a:ext cx="86868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endParaRPr lang="en-US" sz="2400" b="1" dirty="0"/>
          </a:p>
          <a:p>
            <a:pPr eaLnBrk="0" hangingPunct="0"/>
            <a:endParaRPr lang="en-US" sz="2400" b="1" dirty="0"/>
          </a:p>
          <a:p>
            <a:pPr eaLnBrk="0" hangingPunct="0">
              <a:buFontTx/>
              <a:buChar char="•"/>
            </a:pPr>
            <a:r>
              <a:rPr lang="en-US" sz="2400" b="1" dirty="0"/>
              <a:t>Extract raw pixels from patches of fixed size</a:t>
            </a:r>
          </a:p>
          <a:p>
            <a:pPr eaLnBrk="0" hangingPunct="0">
              <a:buFontTx/>
              <a:buChar char="•"/>
            </a:pPr>
            <a:endParaRPr lang="en-US" sz="2400" b="1" dirty="0"/>
          </a:p>
          <a:p>
            <a:pPr eaLnBrk="0" hangingPunct="0">
              <a:buFontTx/>
              <a:buChar char="•"/>
            </a:pPr>
            <a:r>
              <a:rPr lang="en-US" sz="2400" b="1" dirty="0"/>
              <a:t>Dense sampling, ~200,000 patches per image </a:t>
            </a:r>
            <a:endParaRPr lang="en-US" sz="2400" b="1" dirty="0" smtClean="0"/>
          </a:p>
          <a:p>
            <a:pPr eaLnBrk="0" hangingPunct="0"/>
            <a:r>
              <a:rPr lang="en-US" sz="2400" b="1" dirty="0" smtClean="0"/>
              <a:t>  </a:t>
            </a:r>
            <a:endParaRPr lang="en-US" sz="2400" b="1" dirty="0"/>
          </a:p>
          <a:p>
            <a:pPr eaLnBrk="0" hangingPunct="0">
              <a:buFontTx/>
              <a:buChar char="•"/>
            </a:pPr>
            <a:r>
              <a:rPr lang="en-US" sz="2400" b="1" dirty="0"/>
              <a:t>Normalize intensity, variance</a:t>
            </a:r>
          </a:p>
          <a:p>
            <a:pPr eaLnBrk="0" hangingPunct="0">
              <a:buFontTx/>
              <a:buChar char="•"/>
            </a:pPr>
            <a:endParaRPr lang="en-US" sz="2400" b="1" dirty="0"/>
          </a:p>
          <a:p>
            <a:pPr eaLnBrk="0" hangingPunct="0">
              <a:buFontTx/>
              <a:buChar char="•"/>
            </a:pPr>
            <a:r>
              <a:rPr lang="en-US" sz="2400" b="1" dirty="0"/>
              <a:t>Ignore empty </a:t>
            </a:r>
            <a:r>
              <a:rPr lang="en-US" sz="2400" b="1" dirty="0" smtClean="0"/>
              <a:t>patches</a:t>
            </a:r>
          </a:p>
          <a:p>
            <a:pPr eaLnBrk="0" hangingPunct="0">
              <a:buFontTx/>
              <a:buChar char="•"/>
            </a:pPr>
            <a:endParaRPr lang="en-US" sz="2400" b="1" dirty="0" smtClean="0"/>
          </a:p>
          <a:p>
            <a:pPr eaLnBrk="0" hangingPunct="0"/>
            <a:endParaRPr lang="en-US" sz="2400" b="1" dirty="0" smtClean="0"/>
          </a:p>
          <a:p>
            <a:pPr eaLnBrk="0" hangingPunct="0">
              <a:buFontTx/>
              <a:buChar char="•"/>
            </a:pPr>
            <a:endParaRPr lang="en-US" sz="2400" b="1" dirty="0"/>
          </a:p>
          <a:p>
            <a:pPr eaLnBrk="0" hangingPunct="0">
              <a:buFontTx/>
              <a:buChar char="•"/>
            </a:pPr>
            <a:endParaRPr lang="en-US" sz="2400" b="1" dirty="0"/>
          </a:p>
          <a:p>
            <a:pPr eaLnBrk="0" hangingPunct="0">
              <a:buFontTx/>
              <a:buChar char="•"/>
            </a:pPr>
            <a:endParaRPr lang="en-US" sz="2400" b="1" dirty="0"/>
          </a:p>
          <a:p>
            <a:pPr eaLnBrk="0" hangingPunct="0"/>
            <a:endParaRPr lang="en-US" sz="2400" b="1" dirty="0"/>
          </a:p>
        </p:txBody>
      </p:sp>
      <p:pic>
        <p:nvPicPr>
          <p:cNvPr id="13317" name="Picture 1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914400"/>
            <a:ext cx="350520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rtl="1"/>
            <a:endParaRPr lang="en-US"/>
          </a:p>
        </p:txBody>
      </p:sp>
      <p:sp>
        <p:nvSpPr>
          <p:cNvPr id="1331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rtl="1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" y="510540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buFontTx/>
              <a:buChar char="•"/>
            </a:pPr>
            <a:endParaRPr lang="en-US" sz="2400" b="1" dirty="0" smtClean="0"/>
          </a:p>
          <a:p>
            <a:pPr eaLnBrk="0" hangingPunct="0">
              <a:buFontTx/>
              <a:buChar char="•"/>
            </a:pPr>
            <a:r>
              <a:rPr lang="en-US" sz="2400" b="1" dirty="0" smtClean="0"/>
              <a:t>Sample several images – one collection with millions of patches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ashell visions design template">
  <a:themeElements>
    <a:clrScheme name="Seashell visions design template 9">
      <a:dk1>
        <a:srgbClr val="777777"/>
      </a:dk1>
      <a:lt1>
        <a:srgbClr val="FFFFFF"/>
      </a:lt1>
      <a:dk2>
        <a:srgbClr val="686B5D"/>
      </a:dk2>
      <a:lt2>
        <a:srgbClr val="D1D1CB"/>
      </a:lt2>
      <a:accent1>
        <a:srgbClr val="909082"/>
      </a:accent1>
      <a:accent2>
        <a:srgbClr val="809EA8"/>
      </a:accent2>
      <a:accent3>
        <a:srgbClr val="B9BAB6"/>
      </a:accent3>
      <a:accent4>
        <a:srgbClr val="DADADA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Seashell visions design template">
      <a:majorFont>
        <a:latin typeface="Century Gothi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  <a:cs typeface="Arial" charset="0"/>
          </a:defRPr>
        </a:defPPr>
      </a:lstStyle>
    </a:lnDef>
  </a:objectDefaults>
  <a:extraClrSchemeLst>
    <a:extraClrScheme>
      <a:clrScheme name="Seashell vision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ashell visions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ashell vision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ashell visions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ashell visions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ashell visions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ashell visions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ashell visions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ashell visions design template 9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ashell visions design template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ashell visions design template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ashell visions design template 12">
        <a:dk1>
          <a:srgbClr val="336699"/>
        </a:dk1>
        <a:lt1>
          <a:srgbClr val="EAEAEA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C8C8C8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17892</TotalTime>
  <Words>2336</Words>
  <Application>Microsoft Office PowerPoint</Application>
  <PresentationFormat>On-screen Show (4:3)</PresentationFormat>
  <Paragraphs>432</Paragraphs>
  <Slides>26</Slides>
  <Notes>26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Seashell visions design template</vt:lpstr>
      <vt:lpstr>Equation</vt:lpstr>
      <vt:lpstr>Excel.Sheet.8</vt:lpstr>
      <vt:lpstr>Addressing the Medical Image Annotation Task using visual words representation</vt:lpstr>
      <vt:lpstr>Outline</vt:lpstr>
      <vt:lpstr>ImageClef 2009 medical annotation challenge</vt:lpstr>
      <vt:lpstr>IRMA database </vt:lpstr>
      <vt:lpstr>IRMA Database - samples</vt:lpstr>
      <vt:lpstr>IRMA Database - samples</vt:lpstr>
      <vt:lpstr>Outline</vt:lpstr>
      <vt:lpstr>Image representation </vt:lpstr>
      <vt:lpstr>Patch extraction</vt:lpstr>
      <vt:lpstr>Feature space description</vt:lpstr>
      <vt:lpstr>Build dictionary</vt:lpstr>
      <vt:lpstr>Image representation</vt:lpstr>
      <vt:lpstr>Image representation</vt:lpstr>
      <vt:lpstr>Classification</vt:lpstr>
      <vt:lpstr>Outline</vt:lpstr>
      <vt:lpstr>Selecting classifier type</vt:lpstr>
      <vt:lpstr>Selecting feature space</vt:lpstr>
      <vt:lpstr>Selecting features </vt:lpstr>
      <vt:lpstr>Running time</vt:lpstr>
      <vt:lpstr>Selecting dictionary</vt:lpstr>
      <vt:lpstr>Selecting dictionary</vt:lpstr>
      <vt:lpstr>Classification results – effect of kernel</vt:lpstr>
      <vt:lpstr>Classification results – confusion matrix</vt:lpstr>
      <vt:lpstr>Submission to ImageClef 2009  medical annotation task</vt:lpstr>
      <vt:lpstr>Conclusion &amp; future work</vt:lpstr>
      <vt:lpstr>Slide 26</vt:lpstr>
    </vt:vector>
  </TitlesOfParts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Automatic Medical Image Classification</dc:title>
  <dc:creator>uri</dc:creator>
  <cp:lastModifiedBy>Israel Drori</cp:lastModifiedBy>
  <cp:revision>946</cp:revision>
  <cp:lastPrinted>1601-01-01T00:00:00Z</cp:lastPrinted>
  <dcterms:created xsi:type="dcterms:W3CDTF">2009-10-01T10:37:48Z</dcterms:created>
  <dcterms:modified xsi:type="dcterms:W3CDTF">2009-10-01T10:54:11Z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TC010902871033</vt:lpwstr>
  </property>
</Properties>
</file>