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4" r:id="rId1"/>
  </p:sldMasterIdLst>
  <p:notesMasterIdLst>
    <p:notesMasterId r:id="rId29"/>
  </p:notesMasterIdLst>
  <p:handoutMasterIdLst>
    <p:handoutMasterId r:id="rId30"/>
  </p:handoutMasterIdLst>
  <p:sldIdLst>
    <p:sldId id="256" r:id="rId2"/>
    <p:sldId id="390" r:id="rId3"/>
    <p:sldId id="397" r:id="rId4"/>
    <p:sldId id="365" r:id="rId5"/>
    <p:sldId id="408" r:id="rId6"/>
    <p:sldId id="396" r:id="rId7"/>
    <p:sldId id="398" r:id="rId8"/>
    <p:sldId id="406" r:id="rId9"/>
    <p:sldId id="391" r:id="rId10"/>
    <p:sldId id="402" r:id="rId11"/>
    <p:sldId id="400" r:id="rId12"/>
    <p:sldId id="401" r:id="rId13"/>
    <p:sldId id="403" r:id="rId14"/>
    <p:sldId id="404" r:id="rId15"/>
    <p:sldId id="405" r:id="rId16"/>
    <p:sldId id="276" r:id="rId17"/>
    <p:sldId id="409" r:id="rId18"/>
    <p:sldId id="410" r:id="rId19"/>
    <p:sldId id="411" r:id="rId20"/>
    <p:sldId id="412" r:id="rId21"/>
    <p:sldId id="413" r:id="rId22"/>
    <p:sldId id="414" r:id="rId23"/>
    <p:sldId id="415" r:id="rId24"/>
    <p:sldId id="416" r:id="rId25"/>
    <p:sldId id="417" r:id="rId26"/>
    <p:sldId id="418" r:id="rId27"/>
    <p:sldId id="419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E5E5"/>
    <a:srgbClr val="FFB3B3"/>
    <a:srgbClr val="CCECFF"/>
    <a:srgbClr val="111111"/>
    <a:srgbClr val="003300"/>
    <a:srgbClr val="008040"/>
    <a:srgbClr val="FFCDC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3489" autoAdjust="0"/>
  </p:normalViewPr>
  <p:slideViewPr>
    <p:cSldViewPr snapToGrid="0">
      <p:cViewPr>
        <p:scale>
          <a:sx n="75" d="100"/>
          <a:sy n="75" d="100"/>
        </p:scale>
        <p:origin x="-1014" y="-60"/>
      </p:cViewPr>
      <p:guideLst>
        <p:guide orient="horz" pos="398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6"/>
    </p:cViewPr>
  </p:sorterViewPr>
  <p:notesViewPr>
    <p:cSldViewPr snapToGrid="0"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2A41BE-84DA-46BF-9647-E2A90217F1C0}" type="datetimeFigureOut">
              <a:rPr lang="en-US" smtClean="0"/>
              <a:pPr/>
              <a:t>10/1/2009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2EBE9-61DD-458C-B056-FE1D4681A0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1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1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7F9DBEA-3E4A-4E84-91AB-4C817BDB930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0" y="-19050"/>
            <a:ext cx="9144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1008"/>
              <a:ext cx="5760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-1261" y="-157"/>
              <a:ext cx="7021" cy="1190"/>
              <a:chOff x="-1261" y="-154"/>
              <a:chExt cx="7021" cy="1190"/>
            </a:xfrm>
          </p:grpSpPr>
          <p:sp>
            <p:nvSpPr>
              <p:cNvPr id="7" name="Freeform 5"/>
              <p:cNvSpPr>
                <a:spLocks/>
              </p:cNvSpPr>
              <p:nvPr/>
            </p:nvSpPr>
            <p:spPr bwMode="ltGray">
              <a:xfrm>
                <a:off x="0" y="4"/>
                <a:ext cx="5760" cy="1032"/>
              </a:xfrm>
              <a:custGeom>
                <a:avLst/>
                <a:gdLst/>
                <a:ahLst/>
                <a:cxnLst>
                  <a:cxn ang="0">
                    <a:pos x="4848" y="432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4848" y="0"/>
                  </a:cxn>
                  <a:cxn ang="0">
                    <a:pos x="4848" y="432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8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7" name="Freeform 7"/>
                <p:cNvSpPr>
                  <a:spLocks/>
                </p:cNvSpPr>
                <p:nvPr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/>
                  <a:ahLst/>
                  <a:cxnLst>
                    <a:cxn ang="0">
                      <a:pos x="5" y="11"/>
                    </a:cxn>
                    <a:cxn ang="0">
                      <a:pos x="15" y="5"/>
                    </a:cxn>
                    <a:cxn ang="0">
                      <a:pos x="13" y="17"/>
                    </a:cxn>
                    <a:cxn ang="0">
                      <a:pos x="5" y="11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8" name="Freeform 8"/>
                <p:cNvSpPr>
                  <a:spLocks/>
                </p:cNvSpPr>
                <p:nvPr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/>
                  <a:ahLst/>
                  <a:cxnLst>
                    <a:cxn ang="0">
                      <a:pos x="3" y="13"/>
                    </a:cxn>
                    <a:cxn ang="0">
                      <a:pos x="11" y="3"/>
                    </a:cxn>
                    <a:cxn ang="0">
                      <a:pos x="7" y="19"/>
                    </a:cxn>
                    <a:cxn ang="0">
                      <a:pos x="3" y="13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9" name="Freeform 9"/>
                <p:cNvSpPr>
                  <a:spLocks/>
                </p:cNvSpPr>
                <p:nvPr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/>
                  <a:ahLst/>
                  <a:cxnLst>
                    <a:cxn ang="0">
                      <a:pos x="16" y="33"/>
                    </a:cxn>
                    <a:cxn ang="0">
                      <a:pos x="8" y="21"/>
                    </a:cxn>
                    <a:cxn ang="0">
                      <a:pos x="0" y="9"/>
                    </a:cxn>
                    <a:cxn ang="0">
                      <a:pos x="16" y="3"/>
                    </a:cxn>
                    <a:cxn ang="0">
                      <a:pos x="30" y="23"/>
                    </a:cxn>
                    <a:cxn ang="0">
                      <a:pos x="28" y="31"/>
                    </a:cxn>
                    <a:cxn ang="0">
                      <a:pos x="16" y="3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0" name="Freeform 10"/>
                <p:cNvSpPr>
                  <a:spLocks/>
                </p:cNvSpPr>
                <p:nvPr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/>
                  <a:ahLst/>
                  <a:cxnLst>
                    <a:cxn ang="0">
                      <a:pos x="15" y="16"/>
                    </a:cxn>
                    <a:cxn ang="0">
                      <a:pos x="3" y="8"/>
                    </a:cxn>
                    <a:cxn ang="0">
                      <a:pos x="15" y="0"/>
                    </a:cxn>
                    <a:cxn ang="0">
                      <a:pos x="15" y="16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" name="Freeform 11"/>
                <p:cNvSpPr>
                  <a:spLocks/>
                </p:cNvSpPr>
                <p:nvPr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/>
                  <a:ahLst/>
                  <a:cxnLst>
                    <a:cxn ang="0">
                      <a:pos x="14" y="24"/>
                    </a:cxn>
                    <a:cxn ang="0">
                      <a:pos x="30" y="4"/>
                    </a:cxn>
                    <a:cxn ang="0">
                      <a:pos x="42" y="0"/>
                    </a:cxn>
                    <a:cxn ang="0">
                      <a:pos x="58" y="12"/>
                    </a:cxn>
                    <a:cxn ang="0">
                      <a:pos x="32" y="26"/>
                    </a:cxn>
                    <a:cxn ang="0">
                      <a:pos x="12" y="46"/>
                    </a:cxn>
                    <a:cxn ang="0">
                      <a:pos x="8" y="20"/>
                    </a:cxn>
                    <a:cxn ang="0">
                      <a:pos x="12" y="14"/>
                    </a:cxn>
                    <a:cxn ang="0">
                      <a:pos x="14" y="24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2" name="Freeform 12"/>
                <p:cNvSpPr>
                  <a:spLocks/>
                </p:cNvSpPr>
                <p:nvPr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/>
                  <a:ahLst/>
                  <a:cxnLst>
                    <a:cxn ang="0">
                      <a:pos x="0" y="31"/>
                    </a:cxn>
                    <a:cxn ang="0">
                      <a:pos x="18" y="25"/>
                    </a:cxn>
                    <a:cxn ang="0">
                      <a:pos x="52" y="1"/>
                    </a:cxn>
                    <a:cxn ang="0">
                      <a:pos x="64" y="3"/>
                    </a:cxn>
                    <a:cxn ang="0">
                      <a:pos x="50" y="19"/>
                    </a:cxn>
                    <a:cxn ang="0">
                      <a:pos x="28" y="33"/>
                    </a:cxn>
                    <a:cxn ang="0">
                      <a:pos x="22" y="47"/>
                    </a:cxn>
                    <a:cxn ang="0">
                      <a:pos x="16" y="45"/>
                    </a:cxn>
                    <a:cxn ang="0">
                      <a:pos x="12" y="39"/>
                    </a:cxn>
                    <a:cxn ang="0">
                      <a:pos x="0" y="35"/>
                    </a:cxn>
                    <a:cxn ang="0">
                      <a:pos x="0" y="3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3" name="Freeform 13"/>
                <p:cNvSpPr>
                  <a:spLocks/>
                </p:cNvSpPr>
                <p:nvPr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36" y="18"/>
                    </a:cxn>
                    <a:cxn ang="0">
                      <a:pos x="46" y="30"/>
                    </a:cxn>
                    <a:cxn ang="0">
                      <a:pos x="76" y="52"/>
                    </a:cxn>
                    <a:cxn ang="0">
                      <a:pos x="92" y="66"/>
                    </a:cxn>
                    <a:cxn ang="0">
                      <a:pos x="122" y="98"/>
                    </a:cxn>
                    <a:cxn ang="0">
                      <a:pos x="136" y="128"/>
                    </a:cxn>
                    <a:cxn ang="0">
                      <a:pos x="148" y="132"/>
                    </a:cxn>
                    <a:cxn ang="0">
                      <a:pos x="154" y="150"/>
                    </a:cxn>
                    <a:cxn ang="0">
                      <a:pos x="176" y="152"/>
                    </a:cxn>
                    <a:cxn ang="0">
                      <a:pos x="170" y="196"/>
                    </a:cxn>
                    <a:cxn ang="0">
                      <a:pos x="180" y="224"/>
                    </a:cxn>
                    <a:cxn ang="0">
                      <a:pos x="198" y="232"/>
                    </a:cxn>
                    <a:cxn ang="0">
                      <a:pos x="216" y="234"/>
                    </a:cxn>
                    <a:cxn ang="0">
                      <a:pos x="236" y="242"/>
                    </a:cxn>
                    <a:cxn ang="0">
                      <a:pos x="254" y="236"/>
                    </a:cxn>
                    <a:cxn ang="0">
                      <a:pos x="272" y="248"/>
                    </a:cxn>
                    <a:cxn ang="0">
                      <a:pos x="296" y="256"/>
                    </a:cxn>
                    <a:cxn ang="0">
                      <a:pos x="314" y="264"/>
                    </a:cxn>
                    <a:cxn ang="0">
                      <a:pos x="352" y="266"/>
                    </a:cxn>
                    <a:cxn ang="0">
                      <a:pos x="342" y="274"/>
                    </a:cxn>
                    <a:cxn ang="0">
                      <a:pos x="322" y="272"/>
                    </a:cxn>
                    <a:cxn ang="0">
                      <a:pos x="300" y="270"/>
                    </a:cxn>
                    <a:cxn ang="0">
                      <a:pos x="288" y="266"/>
                    </a:cxn>
                    <a:cxn ang="0">
                      <a:pos x="252" y="264"/>
                    </a:cxn>
                    <a:cxn ang="0">
                      <a:pos x="234" y="260"/>
                    </a:cxn>
                    <a:cxn ang="0">
                      <a:pos x="172" y="242"/>
                    </a:cxn>
                    <a:cxn ang="0">
                      <a:pos x="160" y="216"/>
                    </a:cxn>
                    <a:cxn ang="0">
                      <a:pos x="126" y="200"/>
                    </a:cxn>
                    <a:cxn ang="0">
                      <a:pos x="108" y="186"/>
                    </a:cxn>
                    <a:cxn ang="0">
                      <a:pos x="94" y="158"/>
                    </a:cxn>
                    <a:cxn ang="0">
                      <a:pos x="68" y="108"/>
                    </a:cxn>
                    <a:cxn ang="0">
                      <a:pos x="64" y="102"/>
                    </a:cxn>
                    <a:cxn ang="0">
                      <a:pos x="58" y="100"/>
                    </a:cxn>
                    <a:cxn ang="0">
                      <a:pos x="54" y="88"/>
                    </a:cxn>
                    <a:cxn ang="0">
                      <a:pos x="38" y="58"/>
                    </a:cxn>
                    <a:cxn ang="0">
                      <a:pos x="20" y="40"/>
                    </a:cxn>
                    <a:cxn ang="0">
                      <a:pos x="4" y="22"/>
                    </a:cxn>
                    <a:cxn ang="0">
                      <a:pos x="10" y="2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4" name="Freeform 14"/>
                <p:cNvSpPr>
                  <a:spLocks/>
                </p:cNvSpPr>
                <p:nvPr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/>
                  <a:ahLst/>
                  <a:cxnLst>
                    <a:cxn ang="0">
                      <a:pos x="54" y="66"/>
                    </a:cxn>
                    <a:cxn ang="0">
                      <a:pos x="66" y="58"/>
                    </a:cxn>
                    <a:cxn ang="0">
                      <a:pos x="68" y="52"/>
                    </a:cxn>
                    <a:cxn ang="0">
                      <a:pos x="80" y="44"/>
                    </a:cxn>
                    <a:cxn ang="0">
                      <a:pos x="106" y="22"/>
                    </a:cxn>
                    <a:cxn ang="0">
                      <a:pos x="112" y="4"/>
                    </a:cxn>
                    <a:cxn ang="0">
                      <a:pos x="124" y="0"/>
                    </a:cxn>
                    <a:cxn ang="0">
                      <a:pos x="150" y="28"/>
                    </a:cxn>
                    <a:cxn ang="0">
                      <a:pos x="146" y="44"/>
                    </a:cxn>
                    <a:cxn ang="0">
                      <a:pos x="126" y="64"/>
                    </a:cxn>
                    <a:cxn ang="0">
                      <a:pos x="132" y="94"/>
                    </a:cxn>
                    <a:cxn ang="0">
                      <a:pos x="142" y="110"/>
                    </a:cxn>
                    <a:cxn ang="0">
                      <a:pos x="146" y="128"/>
                    </a:cxn>
                    <a:cxn ang="0">
                      <a:pos x="128" y="128"/>
                    </a:cxn>
                    <a:cxn ang="0">
                      <a:pos x="116" y="146"/>
                    </a:cxn>
                    <a:cxn ang="0">
                      <a:pos x="104" y="156"/>
                    </a:cxn>
                    <a:cxn ang="0">
                      <a:pos x="100" y="198"/>
                    </a:cxn>
                    <a:cxn ang="0">
                      <a:pos x="88" y="202"/>
                    </a:cxn>
                    <a:cxn ang="0">
                      <a:pos x="82" y="206"/>
                    </a:cxn>
                    <a:cxn ang="0">
                      <a:pos x="76" y="202"/>
                    </a:cxn>
                    <a:cxn ang="0">
                      <a:pos x="72" y="190"/>
                    </a:cxn>
                    <a:cxn ang="0">
                      <a:pos x="60" y="186"/>
                    </a:cxn>
                    <a:cxn ang="0">
                      <a:pos x="42" y="194"/>
                    </a:cxn>
                    <a:cxn ang="0">
                      <a:pos x="28" y="186"/>
                    </a:cxn>
                    <a:cxn ang="0">
                      <a:pos x="10" y="148"/>
                    </a:cxn>
                    <a:cxn ang="0">
                      <a:pos x="4" y="130"/>
                    </a:cxn>
                    <a:cxn ang="0">
                      <a:pos x="0" y="118"/>
                    </a:cxn>
                    <a:cxn ang="0">
                      <a:pos x="20" y="96"/>
                    </a:cxn>
                    <a:cxn ang="0">
                      <a:pos x="32" y="104"/>
                    </a:cxn>
                    <a:cxn ang="0">
                      <a:pos x="34" y="80"/>
                    </a:cxn>
                    <a:cxn ang="0">
                      <a:pos x="52" y="70"/>
                    </a:cxn>
                    <a:cxn ang="0">
                      <a:pos x="54" y="66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5" name="Freeform 15"/>
                <p:cNvSpPr>
                  <a:spLocks/>
                </p:cNvSpPr>
                <p:nvPr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/>
                  <a:ahLst/>
                  <a:cxnLst>
                    <a:cxn ang="0">
                      <a:pos x="4" y="32"/>
                    </a:cxn>
                    <a:cxn ang="0">
                      <a:pos x="18" y="10"/>
                    </a:cxn>
                    <a:cxn ang="0">
                      <a:pos x="46" y="20"/>
                    </a:cxn>
                    <a:cxn ang="0">
                      <a:pos x="72" y="14"/>
                    </a:cxn>
                    <a:cxn ang="0">
                      <a:pos x="90" y="0"/>
                    </a:cxn>
                    <a:cxn ang="0">
                      <a:pos x="76" y="26"/>
                    </a:cxn>
                    <a:cxn ang="0">
                      <a:pos x="60" y="38"/>
                    </a:cxn>
                    <a:cxn ang="0">
                      <a:pos x="42" y="32"/>
                    </a:cxn>
                    <a:cxn ang="0">
                      <a:pos x="14" y="30"/>
                    </a:cxn>
                    <a:cxn ang="0">
                      <a:pos x="4" y="32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" name="Freeform 16"/>
                <p:cNvSpPr>
                  <a:spLocks/>
                </p:cNvSpPr>
                <p:nvPr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/>
                  <a:ahLst/>
                  <a:cxnLst>
                    <a:cxn ang="0">
                      <a:pos x="8" y="18"/>
                    </a:cxn>
                    <a:cxn ang="0">
                      <a:pos x="18" y="0"/>
                    </a:cxn>
                    <a:cxn ang="0">
                      <a:pos x="34" y="18"/>
                    </a:cxn>
                    <a:cxn ang="0">
                      <a:pos x="62" y="4"/>
                    </a:cxn>
                    <a:cxn ang="0">
                      <a:pos x="46" y="34"/>
                    </a:cxn>
                    <a:cxn ang="0">
                      <a:pos x="54" y="48"/>
                    </a:cxn>
                    <a:cxn ang="0">
                      <a:pos x="58" y="60"/>
                    </a:cxn>
                    <a:cxn ang="0">
                      <a:pos x="46" y="74"/>
                    </a:cxn>
                    <a:cxn ang="0">
                      <a:pos x="34" y="60"/>
                    </a:cxn>
                    <a:cxn ang="0">
                      <a:pos x="22" y="48"/>
                    </a:cxn>
                    <a:cxn ang="0">
                      <a:pos x="28" y="68"/>
                    </a:cxn>
                    <a:cxn ang="0">
                      <a:pos x="30" y="74"/>
                    </a:cxn>
                    <a:cxn ang="0">
                      <a:pos x="20" y="104"/>
                    </a:cxn>
                    <a:cxn ang="0">
                      <a:pos x="12" y="102"/>
                    </a:cxn>
                    <a:cxn ang="0">
                      <a:pos x="8" y="90"/>
                    </a:cxn>
                    <a:cxn ang="0">
                      <a:pos x="0" y="54"/>
                    </a:cxn>
                    <a:cxn ang="0">
                      <a:pos x="2" y="30"/>
                    </a:cxn>
                    <a:cxn ang="0">
                      <a:pos x="8" y="18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7" name="Freeform 17"/>
                <p:cNvSpPr>
                  <a:spLocks/>
                </p:cNvSpPr>
                <p:nvPr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/>
                  <a:ahLst/>
                  <a:cxnLst>
                    <a:cxn ang="0">
                      <a:pos x="3" y="28"/>
                    </a:cxn>
                    <a:cxn ang="0">
                      <a:pos x="13" y="0"/>
                    </a:cxn>
                    <a:cxn ang="0">
                      <a:pos x="15" y="28"/>
                    </a:cxn>
                    <a:cxn ang="0">
                      <a:pos x="37" y="38"/>
                    </a:cxn>
                    <a:cxn ang="0">
                      <a:pos x="19" y="44"/>
                    </a:cxn>
                    <a:cxn ang="0">
                      <a:pos x="5" y="58"/>
                    </a:cxn>
                    <a:cxn ang="0">
                      <a:pos x="1" y="34"/>
                    </a:cxn>
                    <a:cxn ang="0">
                      <a:pos x="3" y="28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8" name="Freeform 18"/>
                <p:cNvSpPr>
                  <a:spLocks/>
                </p:cNvSpPr>
                <p:nvPr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29" y="0"/>
                    </a:cxn>
                    <a:cxn ang="0">
                      <a:pos x="49" y="16"/>
                    </a:cxn>
                    <a:cxn ang="0">
                      <a:pos x="35" y="14"/>
                    </a:cxn>
                    <a:cxn ang="0">
                      <a:pos x="3" y="16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9" name="Freeform 19"/>
                <p:cNvSpPr>
                  <a:spLocks/>
                </p:cNvSpPr>
                <p:nvPr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/>
                  <a:ahLst/>
                  <a:cxnLst>
                    <a:cxn ang="0">
                      <a:pos x="21" y="38"/>
                    </a:cxn>
                    <a:cxn ang="0">
                      <a:pos x="15" y="26"/>
                    </a:cxn>
                    <a:cxn ang="0">
                      <a:pos x="3" y="22"/>
                    </a:cxn>
                    <a:cxn ang="0">
                      <a:pos x="13" y="8"/>
                    </a:cxn>
                    <a:cxn ang="0">
                      <a:pos x="25" y="0"/>
                    </a:cxn>
                    <a:cxn ang="0">
                      <a:pos x="49" y="10"/>
                    </a:cxn>
                    <a:cxn ang="0">
                      <a:pos x="53" y="20"/>
                    </a:cxn>
                    <a:cxn ang="0">
                      <a:pos x="61" y="32"/>
                    </a:cxn>
                    <a:cxn ang="0">
                      <a:pos x="41" y="38"/>
                    </a:cxn>
                    <a:cxn ang="0">
                      <a:pos x="23" y="44"/>
                    </a:cxn>
                    <a:cxn ang="0">
                      <a:pos x="21" y="38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" name="Freeform 20"/>
                <p:cNvSpPr>
                  <a:spLocks/>
                </p:cNvSpPr>
                <p:nvPr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/>
                  <a:ahLst/>
                  <a:cxnLst>
                    <a:cxn ang="0">
                      <a:pos x="46" y="28"/>
                    </a:cxn>
                    <a:cxn ang="0">
                      <a:pos x="36" y="14"/>
                    </a:cxn>
                    <a:cxn ang="0">
                      <a:pos x="26" y="30"/>
                    </a:cxn>
                    <a:cxn ang="0">
                      <a:pos x="0" y="24"/>
                    </a:cxn>
                    <a:cxn ang="0">
                      <a:pos x="10" y="42"/>
                    </a:cxn>
                    <a:cxn ang="0">
                      <a:pos x="16" y="62"/>
                    </a:cxn>
                    <a:cxn ang="0">
                      <a:pos x="24" y="48"/>
                    </a:cxn>
                    <a:cxn ang="0">
                      <a:pos x="30" y="44"/>
                    </a:cxn>
                    <a:cxn ang="0">
                      <a:pos x="48" y="56"/>
                    </a:cxn>
                    <a:cxn ang="0">
                      <a:pos x="70" y="62"/>
                    </a:cxn>
                    <a:cxn ang="0">
                      <a:pos x="88" y="72"/>
                    </a:cxn>
                    <a:cxn ang="0">
                      <a:pos x="106" y="102"/>
                    </a:cxn>
                    <a:cxn ang="0">
                      <a:pos x="104" y="122"/>
                    </a:cxn>
                    <a:cxn ang="0">
                      <a:pos x="98" y="134"/>
                    </a:cxn>
                    <a:cxn ang="0">
                      <a:pos x="122" y="128"/>
                    </a:cxn>
                    <a:cxn ang="0">
                      <a:pos x="140" y="140"/>
                    </a:cxn>
                    <a:cxn ang="0">
                      <a:pos x="168" y="148"/>
                    </a:cxn>
                    <a:cxn ang="0">
                      <a:pos x="174" y="146"/>
                    </a:cxn>
                    <a:cxn ang="0">
                      <a:pos x="168" y="134"/>
                    </a:cxn>
                    <a:cxn ang="0">
                      <a:pos x="178" y="136"/>
                    </a:cxn>
                    <a:cxn ang="0">
                      <a:pos x="186" y="118"/>
                    </a:cxn>
                    <a:cxn ang="0">
                      <a:pos x="202" y="122"/>
                    </a:cxn>
                    <a:cxn ang="0">
                      <a:pos x="214" y="130"/>
                    </a:cxn>
                    <a:cxn ang="0">
                      <a:pos x="244" y="168"/>
                    </a:cxn>
                    <a:cxn ang="0">
                      <a:pos x="262" y="178"/>
                    </a:cxn>
                    <a:cxn ang="0">
                      <a:pos x="284" y="170"/>
                    </a:cxn>
                    <a:cxn ang="0">
                      <a:pos x="268" y="160"/>
                    </a:cxn>
                    <a:cxn ang="0">
                      <a:pos x="256" y="138"/>
                    </a:cxn>
                    <a:cxn ang="0">
                      <a:pos x="250" y="132"/>
                    </a:cxn>
                    <a:cxn ang="0">
                      <a:pos x="248" y="122"/>
                    </a:cxn>
                    <a:cxn ang="0">
                      <a:pos x="236" y="116"/>
                    </a:cxn>
                    <a:cxn ang="0">
                      <a:pos x="240" y="96"/>
                    </a:cxn>
                    <a:cxn ang="0">
                      <a:pos x="220" y="86"/>
                    </a:cxn>
                    <a:cxn ang="0">
                      <a:pos x="210" y="70"/>
                    </a:cxn>
                    <a:cxn ang="0">
                      <a:pos x="190" y="54"/>
                    </a:cxn>
                    <a:cxn ang="0">
                      <a:pos x="168" y="38"/>
                    </a:cxn>
                    <a:cxn ang="0">
                      <a:pos x="156" y="34"/>
                    </a:cxn>
                    <a:cxn ang="0">
                      <a:pos x="120" y="16"/>
                    </a:cxn>
                    <a:cxn ang="0">
                      <a:pos x="102" y="4"/>
                    </a:cxn>
                    <a:cxn ang="0">
                      <a:pos x="96" y="0"/>
                    </a:cxn>
                    <a:cxn ang="0">
                      <a:pos x="70" y="10"/>
                    </a:cxn>
                    <a:cxn ang="0">
                      <a:pos x="56" y="32"/>
                    </a:cxn>
                    <a:cxn ang="0">
                      <a:pos x="46" y="28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" name="Freeform 21"/>
                <p:cNvSpPr>
                  <a:spLocks/>
                </p:cNvSpPr>
                <p:nvPr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/>
                  <a:ahLst/>
                  <a:cxnLst>
                    <a:cxn ang="0">
                      <a:pos x="1" y="58"/>
                    </a:cxn>
                    <a:cxn ang="0">
                      <a:pos x="27" y="60"/>
                    </a:cxn>
                    <a:cxn ang="0">
                      <a:pos x="45" y="48"/>
                    </a:cxn>
                    <a:cxn ang="0">
                      <a:pos x="57" y="30"/>
                    </a:cxn>
                    <a:cxn ang="0">
                      <a:pos x="43" y="14"/>
                    </a:cxn>
                    <a:cxn ang="0">
                      <a:pos x="43" y="4"/>
                    </a:cxn>
                    <a:cxn ang="0">
                      <a:pos x="71" y="26"/>
                    </a:cxn>
                    <a:cxn ang="0">
                      <a:pos x="67" y="54"/>
                    </a:cxn>
                    <a:cxn ang="0">
                      <a:pos x="33" y="78"/>
                    </a:cxn>
                    <a:cxn ang="0">
                      <a:pos x="9" y="66"/>
                    </a:cxn>
                    <a:cxn ang="0">
                      <a:pos x="3" y="62"/>
                    </a:cxn>
                    <a:cxn ang="0">
                      <a:pos x="1" y="58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2" name="Freeform 22"/>
                <p:cNvSpPr>
                  <a:spLocks/>
                </p:cNvSpPr>
                <p:nvPr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/>
                  <a:ahLst/>
                  <a:cxnLst>
                    <a:cxn ang="0">
                      <a:pos x="3" y="4"/>
                    </a:cxn>
                    <a:cxn ang="0">
                      <a:pos x="3" y="14"/>
                    </a:cxn>
                    <a:cxn ang="0">
                      <a:pos x="3" y="4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3" name="Freeform 23"/>
                <p:cNvSpPr>
                  <a:spLocks/>
                </p:cNvSpPr>
                <p:nvPr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/>
                  <a:ahLst/>
                  <a:cxnLst>
                    <a:cxn ang="0">
                      <a:pos x="8" y="14"/>
                    </a:cxn>
                    <a:cxn ang="0">
                      <a:pos x="14" y="0"/>
                    </a:cxn>
                    <a:cxn ang="0">
                      <a:pos x="14" y="22"/>
                    </a:cxn>
                    <a:cxn ang="0">
                      <a:pos x="8" y="14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4" name="Freeform 24"/>
                <p:cNvSpPr>
                  <a:spLocks/>
                </p:cNvSpPr>
                <p:nvPr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/>
                  <a:ahLst/>
                  <a:cxnLst>
                    <a:cxn ang="0">
                      <a:pos x="7" y="12"/>
                    </a:cxn>
                    <a:cxn ang="0">
                      <a:pos x="17" y="2"/>
                    </a:cxn>
                    <a:cxn ang="0">
                      <a:pos x="9" y="12"/>
                    </a:cxn>
                    <a:cxn ang="0">
                      <a:pos x="7" y="12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5" name="Freeform 25"/>
                <p:cNvSpPr>
                  <a:spLocks/>
                </p:cNvSpPr>
                <p:nvPr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/>
                  <a:ahLst/>
                  <a:cxnLst>
                    <a:cxn ang="0">
                      <a:pos x="7" y="12"/>
                    </a:cxn>
                    <a:cxn ang="0">
                      <a:pos x="15" y="2"/>
                    </a:cxn>
                    <a:cxn ang="0">
                      <a:pos x="15" y="14"/>
                    </a:cxn>
                    <a:cxn ang="0">
                      <a:pos x="7" y="12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6" name="Freeform 26"/>
                <p:cNvSpPr>
                  <a:spLocks/>
                </p:cNvSpPr>
                <p:nvPr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/>
                  <a:ahLst/>
                  <a:cxnLst>
                    <a:cxn ang="0">
                      <a:pos x="0" y="50"/>
                    </a:cxn>
                    <a:cxn ang="0">
                      <a:pos x="14" y="24"/>
                    </a:cxn>
                    <a:cxn ang="0">
                      <a:pos x="26" y="20"/>
                    </a:cxn>
                    <a:cxn ang="0">
                      <a:pos x="48" y="18"/>
                    </a:cxn>
                    <a:cxn ang="0">
                      <a:pos x="58" y="0"/>
                    </a:cxn>
                    <a:cxn ang="0">
                      <a:pos x="80" y="40"/>
                    </a:cxn>
                    <a:cxn ang="0">
                      <a:pos x="70" y="56"/>
                    </a:cxn>
                    <a:cxn ang="0">
                      <a:pos x="54" y="62"/>
                    </a:cxn>
                    <a:cxn ang="0">
                      <a:pos x="48" y="80"/>
                    </a:cxn>
                    <a:cxn ang="0">
                      <a:pos x="32" y="68"/>
                    </a:cxn>
                    <a:cxn ang="0">
                      <a:pos x="38" y="52"/>
                    </a:cxn>
                    <a:cxn ang="0">
                      <a:pos x="30" y="28"/>
                    </a:cxn>
                    <a:cxn ang="0">
                      <a:pos x="20" y="48"/>
                    </a:cxn>
                    <a:cxn ang="0">
                      <a:pos x="8" y="56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7" name="Freeform 27"/>
                <p:cNvSpPr>
                  <a:spLocks/>
                </p:cNvSpPr>
                <p:nvPr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/>
                  <a:ahLst/>
                  <a:cxnLst>
                    <a:cxn ang="0">
                      <a:pos x="14" y="96"/>
                    </a:cxn>
                    <a:cxn ang="0">
                      <a:pos x="26" y="128"/>
                    </a:cxn>
                    <a:cxn ang="0">
                      <a:pos x="32" y="108"/>
                    </a:cxn>
                    <a:cxn ang="0">
                      <a:pos x="52" y="100"/>
                    </a:cxn>
                    <a:cxn ang="0">
                      <a:pos x="46" y="124"/>
                    </a:cxn>
                    <a:cxn ang="0">
                      <a:pos x="66" y="126"/>
                    </a:cxn>
                    <a:cxn ang="0">
                      <a:pos x="76" y="142"/>
                    </a:cxn>
                    <a:cxn ang="0">
                      <a:pos x="58" y="148"/>
                    </a:cxn>
                    <a:cxn ang="0">
                      <a:pos x="74" y="174"/>
                    </a:cxn>
                    <a:cxn ang="0">
                      <a:pos x="84" y="154"/>
                    </a:cxn>
                    <a:cxn ang="0">
                      <a:pos x="82" y="112"/>
                    </a:cxn>
                    <a:cxn ang="0">
                      <a:pos x="60" y="106"/>
                    </a:cxn>
                    <a:cxn ang="0">
                      <a:pos x="50" y="82"/>
                    </a:cxn>
                    <a:cxn ang="0">
                      <a:pos x="34" y="82"/>
                    </a:cxn>
                    <a:cxn ang="0">
                      <a:pos x="30" y="70"/>
                    </a:cxn>
                    <a:cxn ang="0">
                      <a:pos x="42" y="42"/>
                    </a:cxn>
                    <a:cxn ang="0">
                      <a:pos x="30" y="0"/>
                    </a:cxn>
                    <a:cxn ang="0">
                      <a:pos x="18" y="22"/>
                    </a:cxn>
                    <a:cxn ang="0">
                      <a:pos x="4" y="46"/>
                    </a:cxn>
                    <a:cxn ang="0">
                      <a:pos x="14" y="76"/>
                    </a:cxn>
                    <a:cxn ang="0">
                      <a:pos x="14" y="96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" name="Freeform 28"/>
                <p:cNvSpPr>
                  <a:spLocks/>
                </p:cNvSpPr>
                <p:nvPr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/>
                  <a:ahLst/>
                  <a:cxnLst>
                    <a:cxn ang="0">
                      <a:pos x="6" y="24"/>
                    </a:cxn>
                    <a:cxn ang="0">
                      <a:pos x="12" y="0"/>
                    </a:cxn>
                    <a:cxn ang="0">
                      <a:pos x="20" y="16"/>
                    </a:cxn>
                    <a:cxn ang="0">
                      <a:pos x="22" y="24"/>
                    </a:cxn>
                    <a:cxn ang="0">
                      <a:pos x="28" y="26"/>
                    </a:cxn>
                    <a:cxn ang="0">
                      <a:pos x="32" y="38"/>
                    </a:cxn>
                    <a:cxn ang="0">
                      <a:pos x="18" y="50"/>
                    </a:cxn>
                    <a:cxn ang="0">
                      <a:pos x="6" y="24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9" name="Freeform 29"/>
                <p:cNvSpPr>
                  <a:spLocks/>
                </p:cNvSpPr>
                <p:nvPr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/>
                  <a:ahLst/>
                  <a:cxnLst>
                    <a:cxn ang="0">
                      <a:pos x="0" y="44"/>
                    </a:cxn>
                    <a:cxn ang="0">
                      <a:pos x="22" y="20"/>
                    </a:cxn>
                    <a:cxn ang="0">
                      <a:pos x="36" y="0"/>
                    </a:cxn>
                    <a:cxn ang="0">
                      <a:pos x="24" y="28"/>
                    </a:cxn>
                    <a:cxn ang="0">
                      <a:pos x="2" y="50"/>
                    </a:cxn>
                    <a:cxn ang="0">
                      <a:pos x="0" y="44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0" name="Freeform 30"/>
                <p:cNvSpPr>
                  <a:spLocks/>
                </p:cNvSpPr>
                <p:nvPr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/>
                  <a:ahLst/>
                  <a:cxnLst>
                    <a:cxn ang="0">
                      <a:pos x="21" y="280"/>
                    </a:cxn>
                    <a:cxn ang="0">
                      <a:pos x="24" y="250"/>
                    </a:cxn>
                    <a:cxn ang="0">
                      <a:pos x="22" y="245"/>
                    </a:cxn>
                    <a:cxn ang="0">
                      <a:pos x="16" y="218"/>
                    </a:cxn>
                    <a:cxn ang="0">
                      <a:pos x="4" y="215"/>
                    </a:cxn>
                    <a:cxn ang="0">
                      <a:pos x="0" y="191"/>
                    </a:cxn>
                    <a:cxn ang="0">
                      <a:pos x="12" y="180"/>
                    </a:cxn>
                    <a:cxn ang="0">
                      <a:pos x="6" y="165"/>
                    </a:cxn>
                    <a:cxn ang="0">
                      <a:pos x="2" y="160"/>
                    </a:cxn>
                    <a:cxn ang="0">
                      <a:pos x="28" y="120"/>
                    </a:cxn>
                    <a:cxn ang="0">
                      <a:pos x="44" y="96"/>
                    </a:cxn>
                    <a:cxn ang="0">
                      <a:pos x="42" y="70"/>
                    </a:cxn>
                    <a:cxn ang="0">
                      <a:pos x="24" y="43"/>
                    </a:cxn>
                    <a:cxn ang="0">
                      <a:pos x="20" y="32"/>
                    </a:cxn>
                    <a:cxn ang="0">
                      <a:pos x="26" y="36"/>
                    </a:cxn>
                    <a:cxn ang="0">
                      <a:pos x="48" y="35"/>
                    </a:cxn>
                    <a:cxn ang="0">
                      <a:pos x="64" y="11"/>
                    </a:cxn>
                    <a:cxn ang="0">
                      <a:pos x="82" y="0"/>
                    </a:cxn>
                    <a:cxn ang="0">
                      <a:pos x="88" y="2"/>
                    </a:cxn>
                    <a:cxn ang="0">
                      <a:pos x="92" y="9"/>
                    </a:cxn>
                    <a:cxn ang="0">
                      <a:pos x="98" y="5"/>
                    </a:cxn>
                    <a:cxn ang="0">
                      <a:pos x="110" y="8"/>
                    </a:cxn>
                    <a:cxn ang="0">
                      <a:pos x="116" y="9"/>
                    </a:cxn>
                    <a:cxn ang="0">
                      <a:pos x="141" y="14"/>
                    </a:cxn>
                    <a:cxn ang="0">
                      <a:pos x="155" y="24"/>
                    </a:cxn>
                    <a:cxn ang="0">
                      <a:pos x="167" y="17"/>
                    </a:cxn>
                    <a:cxn ang="0">
                      <a:pos x="173" y="14"/>
                    </a:cxn>
                    <a:cxn ang="0">
                      <a:pos x="195" y="14"/>
                    </a:cxn>
                    <a:cxn ang="0">
                      <a:pos x="211" y="32"/>
                    </a:cxn>
                    <a:cxn ang="0">
                      <a:pos x="231" y="59"/>
                    </a:cxn>
                    <a:cxn ang="0">
                      <a:pos x="245" y="70"/>
                    </a:cxn>
                    <a:cxn ang="0">
                      <a:pos x="257" y="68"/>
                    </a:cxn>
                    <a:cxn ang="0">
                      <a:pos x="270" y="65"/>
                    </a:cxn>
                    <a:cxn ang="0">
                      <a:pos x="290" y="71"/>
                    </a:cxn>
                    <a:cxn ang="0">
                      <a:pos x="300" y="81"/>
                    </a:cxn>
                    <a:cxn ang="0">
                      <a:pos x="308" y="90"/>
                    </a:cxn>
                    <a:cxn ang="0">
                      <a:pos x="318" y="111"/>
                    </a:cxn>
                    <a:cxn ang="0">
                      <a:pos x="322" y="120"/>
                    </a:cxn>
                    <a:cxn ang="0">
                      <a:pos x="324" y="125"/>
                    </a:cxn>
                    <a:cxn ang="0">
                      <a:pos x="310" y="142"/>
                    </a:cxn>
                    <a:cxn ang="0">
                      <a:pos x="322" y="141"/>
                    </a:cxn>
                    <a:cxn ang="0">
                      <a:pos x="342" y="155"/>
                    </a:cxn>
                    <a:cxn ang="0">
                      <a:pos x="364" y="157"/>
                    </a:cxn>
                    <a:cxn ang="0">
                      <a:pos x="380" y="168"/>
                    </a:cxn>
                    <a:cxn ang="0">
                      <a:pos x="382" y="172"/>
                    </a:cxn>
                    <a:cxn ang="0">
                      <a:pos x="382" y="176"/>
                    </a:cxn>
                    <a:cxn ang="0">
                      <a:pos x="394" y="172"/>
                    </a:cxn>
                    <a:cxn ang="0">
                      <a:pos x="400" y="171"/>
                    </a:cxn>
                    <a:cxn ang="0">
                      <a:pos x="439" y="185"/>
                    </a:cxn>
                    <a:cxn ang="0">
                      <a:pos x="447" y="199"/>
                    </a:cxn>
                    <a:cxn ang="0">
                      <a:pos x="465" y="201"/>
                    </a:cxn>
                    <a:cxn ang="0">
                      <a:pos x="471" y="215"/>
                    </a:cxn>
                    <a:cxn ang="0">
                      <a:pos x="451" y="258"/>
                    </a:cxn>
                    <a:cxn ang="0">
                      <a:pos x="435" y="281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1" name="Freeform 31"/>
                <p:cNvSpPr>
                  <a:spLocks/>
                </p:cNvSpPr>
                <p:nvPr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/>
                  <a:ahLst/>
                  <a:cxnLst>
                    <a:cxn ang="0">
                      <a:pos x="406" y="6"/>
                    </a:cxn>
                    <a:cxn ang="0">
                      <a:pos x="502" y="34"/>
                    </a:cxn>
                    <a:cxn ang="0">
                      <a:pos x="550" y="38"/>
                    </a:cxn>
                    <a:cxn ang="0">
                      <a:pos x="578" y="130"/>
                    </a:cxn>
                    <a:cxn ang="0">
                      <a:pos x="586" y="90"/>
                    </a:cxn>
                    <a:cxn ang="0">
                      <a:pos x="606" y="70"/>
                    </a:cxn>
                    <a:cxn ang="0">
                      <a:pos x="642" y="126"/>
                    </a:cxn>
                    <a:cxn ang="0">
                      <a:pos x="682" y="98"/>
                    </a:cxn>
                    <a:cxn ang="0">
                      <a:pos x="706" y="86"/>
                    </a:cxn>
                    <a:cxn ang="0">
                      <a:pos x="762" y="2"/>
                    </a:cxn>
                    <a:cxn ang="0">
                      <a:pos x="798" y="70"/>
                    </a:cxn>
                    <a:cxn ang="0">
                      <a:pos x="798" y="130"/>
                    </a:cxn>
                    <a:cxn ang="0">
                      <a:pos x="790" y="158"/>
                    </a:cxn>
                    <a:cxn ang="0">
                      <a:pos x="766" y="162"/>
                    </a:cxn>
                    <a:cxn ang="0">
                      <a:pos x="762" y="186"/>
                    </a:cxn>
                    <a:cxn ang="0">
                      <a:pos x="802" y="226"/>
                    </a:cxn>
                    <a:cxn ang="0">
                      <a:pos x="786" y="322"/>
                    </a:cxn>
                    <a:cxn ang="0">
                      <a:pos x="830" y="414"/>
                    </a:cxn>
                    <a:cxn ang="0">
                      <a:pos x="854" y="450"/>
                    </a:cxn>
                    <a:cxn ang="0">
                      <a:pos x="830" y="450"/>
                    </a:cxn>
                    <a:cxn ang="0">
                      <a:pos x="746" y="378"/>
                    </a:cxn>
                    <a:cxn ang="0">
                      <a:pos x="678" y="402"/>
                    </a:cxn>
                    <a:cxn ang="0">
                      <a:pos x="590" y="442"/>
                    </a:cxn>
                    <a:cxn ang="0">
                      <a:pos x="642" y="578"/>
                    </a:cxn>
                    <a:cxn ang="0">
                      <a:pos x="710" y="610"/>
                    </a:cxn>
                    <a:cxn ang="0">
                      <a:pos x="738" y="550"/>
                    </a:cxn>
                    <a:cxn ang="0">
                      <a:pos x="774" y="570"/>
                    </a:cxn>
                    <a:cxn ang="0">
                      <a:pos x="766" y="630"/>
                    </a:cxn>
                    <a:cxn ang="0">
                      <a:pos x="802" y="670"/>
                    </a:cxn>
                    <a:cxn ang="0">
                      <a:pos x="838" y="658"/>
                    </a:cxn>
                    <a:cxn ang="0">
                      <a:pos x="922" y="806"/>
                    </a:cxn>
                    <a:cxn ang="0">
                      <a:pos x="942" y="826"/>
                    </a:cxn>
                    <a:cxn ang="0">
                      <a:pos x="874" y="810"/>
                    </a:cxn>
                    <a:cxn ang="0">
                      <a:pos x="830" y="758"/>
                    </a:cxn>
                    <a:cxn ang="0">
                      <a:pos x="778" y="710"/>
                    </a:cxn>
                    <a:cxn ang="0">
                      <a:pos x="702" y="662"/>
                    </a:cxn>
                    <a:cxn ang="0">
                      <a:pos x="614" y="646"/>
                    </a:cxn>
                    <a:cxn ang="0">
                      <a:pos x="506" y="594"/>
                    </a:cxn>
                    <a:cxn ang="0">
                      <a:pos x="462" y="506"/>
                    </a:cxn>
                    <a:cxn ang="0">
                      <a:pos x="430" y="462"/>
                    </a:cxn>
                    <a:cxn ang="0">
                      <a:pos x="382" y="430"/>
                    </a:cxn>
                    <a:cxn ang="0">
                      <a:pos x="342" y="370"/>
                    </a:cxn>
                    <a:cxn ang="0">
                      <a:pos x="354" y="414"/>
                    </a:cxn>
                    <a:cxn ang="0">
                      <a:pos x="418" y="494"/>
                    </a:cxn>
                    <a:cxn ang="0">
                      <a:pos x="422" y="526"/>
                    </a:cxn>
                    <a:cxn ang="0">
                      <a:pos x="394" y="498"/>
                    </a:cxn>
                    <a:cxn ang="0">
                      <a:pos x="354" y="466"/>
                    </a:cxn>
                    <a:cxn ang="0">
                      <a:pos x="314" y="402"/>
                    </a:cxn>
                    <a:cxn ang="0">
                      <a:pos x="266" y="346"/>
                    </a:cxn>
                    <a:cxn ang="0">
                      <a:pos x="210" y="314"/>
                    </a:cxn>
                    <a:cxn ang="0">
                      <a:pos x="154" y="238"/>
                    </a:cxn>
                    <a:cxn ang="0">
                      <a:pos x="66" y="66"/>
                    </a:cxn>
                    <a:cxn ang="0">
                      <a:pos x="34" y="38"/>
                    </a:cxn>
                    <a:cxn ang="0">
                      <a:pos x="46" y="22"/>
                    </a:cxn>
                    <a:cxn ang="0">
                      <a:pos x="102" y="70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2" name="Freeform 32"/>
                <p:cNvSpPr>
                  <a:spLocks/>
                </p:cNvSpPr>
                <p:nvPr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/>
                  <a:ahLst/>
                  <a:cxnLst>
                    <a:cxn ang="0">
                      <a:pos x="6" y="28"/>
                    </a:cxn>
                    <a:cxn ang="0">
                      <a:pos x="10" y="48"/>
                    </a:cxn>
                    <a:cxn ang="0">
                      <a:pos x="6" y="28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3" name="Freeform 33"/>
                <p:cNvSpPr>
                  <a:spLocks/>
                </p:cNvSpPr>
                <p:nvPr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12" y="1"/>
                    </a:cxn>
                    <a:cxn ang="0">
                      <a:pos x="36" y="17"/>
                    </a:cxn>
                    <a:cxn ang="0">
                      <a:pos x="8" y="17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4" name="Freeform 34"/>
                <p:cNvSpPr>
                  <a:spLocks/>
                </p:cNvSpPr>
                <p:nvPr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28" y="25"/>
                    </a:cxn>
                    <a:cxn ang="0">
                      <a:pos x="56" y="21"/>
                    </a:cxn>
                    <a:cxn ang="0">
                      <a:pos x="80" y="9"/>
                    </a:cxn>
                    <a:cxn ang="0">
                      <a:pos x="64" y="25"/>
                    </a:cxn>
                    <a:cxn ang="0">
                      <a:pos x="124" y="49"/>
                    </a:cxn>
                    <a:cxn ang="0">
                      <a:pos x="160" y="65"/>
                    </a:cxn>
                    <a:cxn ang="0">
                      <a:pos x="116" y="77"/>
                    </a:cxn>
                    <a:cxn ang="0">
                      <a:pos x="88" y="57"/>
                    </a:cxn>
                    <a:cxn ang="0">
                      <a:pos x="76" y="53"/>
                    </a:cxn>
                    <a:cxn ang="0">
                      <a:pos x="24" y="4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5" name="Freeform 35"/>
                <p:cNvSpPr>
                  <a:spLocks/>
                </p:cNvSpPr>
                <p:nvPr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2" y="4"/>
                    </a:cxn>
                    <a:cxn ang="0">
                      <a:pos x="88" y="24"/>
                    </a:cxn>
                    <a:cxn ang="0">
                      <a:pos x="112" y="20"/>
                    </a:cxn>
                    <a:cxn ang="0">
                      <a:pos x="108" y="44"/>
                    </a:cxn>
                    <a:cxn ang="0">
                      <a:pos x="64" y="40"/>
                    </a:cxn>
                    <a:cxn ang="0">
                      <a:pos x="0" y="36"/>
                    </a:cxn>
                    <a:cxn ang="0">
                      <a:pos x="28" y="2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6" name="Freeform 36"/>
                <p:cNvSpPr>
                  <a:spLocks/>
                </p:cNvSpPr>
                <p:nvPr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/>
                  <a:ahLst/>
                  <a:cxnLst>
                    <a:cxn ang="0">
                      <a:pos x="17" y="25"/>
                    </a:cxn>
                    <a:cxn ang="0">
                      <a:pos x="37" y="13"/>
                    </a:cxn>
                    <a:cxn ang="0">
                      <a:pos x="17" y="2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7" name="Freeform 37"/>
                <p:cNvSpPr>
                  <a:spLocks/>
                </p:cNvSpPr>
                <p:nvPr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/>
                  <a:ahLst/>
                  <a:cxnLst>
                    <a:cxn ang="0">
                      <a:pos x="19" y="32"/>
                    </a:cxn>
                    <a:cxn ang="0">
                      <a:pos x="19" y="0"/>
                    </a:cxn>
                    <a:cxn ang="0">
                      <a:pos x="19" y="32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8" name="Freeform 38"/>
                <p:cNvSpPr>
                  <a:spLocks/>
                </p:cNvSpPr>
                <p:nvPr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/>
                  <a:ahLst/>
                  <a:cxnLst>
                    <a:cxn ang="0">
                      <a:pos x="4" y="9"/>
                    </a:cxn>
                    <a:cxn ang="0">
                      <a:pos x="20" y="33"/>
                    </a:cxn>
                    <a:cxn ang="0">
                      <a:pos x="24" y="49"/>
                    </a:cxn>
                    <a:cxn ang="0">
                      <a:pos x="36" y="53"/>
                    </a:cxn>
                    <a:cxn ang="0">
                      <a:pos x="24" y="73"/>
                    </a:cxn>
                    <a:cxn ang="0">
                      <a:pos x="0" y="21"/>
                    </a:cxn>
                    <a:cxn ang="0">
                      <a:pos x="4" y="9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9" name="Freeform 39"/>
                <p:cNvSpPr>
                  <a:spLocks/>
                </p:cNvSpPr>
                <p:nvPr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/>
                  <a:ahLst/>
                  <a:cxnLst>
                    <a:cxn ang="0">
                      <a:pos x="220" y="1"/>
                    </a:cxn>
                    <a:cxn ang="0">
                      <a:pos x="231" y="8"/>
                    </a:cxn>
                    <a:cxn ang="0">
                      <a:pos x="235" y="0"/>
                    </a:cxn>
                    <a:cxn ang="0">
                      <a:pos x="265" y="0"/>
                    </a:cxn>
                    <a:cxn ang="0">
                      <a:pos x="287" y="17"/>
                    </a:cxn>
                    <a:cxn ang="0">
                      <a:pos x="319" y="10"/>
                    </a:cxn>
                    <a:cxn ang="0">
                      <a:pos x="314" y="29"/>
                    </a:cxn>
                    <a:cxn ang="0">
                      <a:pos x="298" y="46"/>
                    </a:cxn>
                    <a:cxn ang="0">
                      <a:pos x="295" y="29"/>
                    </a:cxn>
                    <a:cxn ang="0">
                      <a:pos x="287" y="31"/>
                    </a:cxn>
                    <a:cxn ang="0">
                      <a:pos x="279" y="29"/>
                    </a:cxn>
                    <a:cxn ang="0">
                      <a:pos x="263" y="21"/>
                    </a:cxn>
                    <a:cxn ang="0">
                      <a:pos x="228" y="38"/>
                    </a:cxn>
                    <a:cxn ang="0">
                      <a:pos x="201" y="44"/>
                    </a:cxn>
                    <a:cxn ang="0">
                      <a:pos x="212" y="57"/>
                    </a:cxn>
                    <a:cxn ang="0">
                      <a:pos x="188" y="63"/>
                    </a:cxn>
                    <a:cxn ang="0">
                      <a:pos x="169" y="61"/>
                    </a:cxn>
                    <a:cxn ang="0">
                      <a:pos x="177" y="57"/>
                    </a:cxn>
                    <a:cxn ang="0">
                      <a:pos x="171" y="40"/>
                    </a:cxn>
                    <a:cxn ang="0">
                      <a:pos x="169" y="31"/>
                    </a:cxn>
                    <a:cxn ang="0">
                      <a:pos x="158" y="23"/>
                    </a:cxn>
                    <a:cxn ang="0">
                      <a:pos x="142" y="27"/>
                    </a:cxn>
                    <a:cxn ang="0">
                      <a:pos x="134" y="27"/>
                    </a:cxn>
                    <a:cxn ang="0">
                      <a:pos x="123" y="25"/>
                    </a:cxn>
                    <a:cxn ang="0">
                      <a:pos x="83" y="2"/>
                    </a:cxn>
                    <a:cxn ang="0">
                      <a:pos x="59" y="14"/>
                    </a:cxn>
                    <a:cxn ang="0">
                      <a:pos x="1" y="0"/>
                    </a:cxn>
                    <a:cxn ang="0">
                      <a:pos x="220" y="1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0" name="Freeform 40"/>
                <p:cNvSpPr>
                  <a:spLocks/>
                </p:cNvSpPr>
                <p:nvPr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/>
                  <a:ahLst/>
                  <a:cxnLst>
                    <a:cxn ang="0">
                      <a:pos x="105" y="31"/>
                    </a:cxn>
                    <a:cxn ang="0">
                      <a:pos x="30" y="1"/>
                    </a:cxn>
                    <a:cxn ang="0">
                      <a:pos x="285" y="0"/>
                    </a:cxn>
                    <a:cxn ang="0">
                      <a:pos x="296" y="14"/>
                    </a:cxn>
                    <a:cxn ang="0">
                      <a:pos x="264" y="16"/>
                    </a:cxn>
                    <a:cxn ang="0">
                      <a:pos x="105" y="3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1" name="Freeform 41"/>
                <p:cNvSpPr>
                  <a:spLocks/>
                </p:cNvSpPr>
                <p:nvPr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12" y="29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2" name="Freeform 42"/>
                <p:cNvSpPr>
                  <a:spLocks/>
                </p:cNvSpPr>
                <p:nvPr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/>
                  <a:ahLst/>
                  <a:cxnLst>
                    <a:cxn ang="0">
                      <a:pos x="73" y="1"/>
                    </a:cxn>
                    <a:cxn ang="0">
                      <a:pos x="436" y="0"/>
                    </a:cxn>
                    <a:cxn ang="0">
                      <a:pos x="416" y="54"/>
                    </a:cxn>
                    <a:cxn ang="0">
                      <a:pos x="397" y="68"/>
                    </a:cxn>
                    <a:cxn ang="0">
                      <a:pos x="392" y="70"/>
                    </a:cxn>
                    <a:cxn ang="0">
                      <a:pos x="375" y="73"/>
                    </a:cxn>
                    <a:cxn ang="0">
                      <a:pos x="361" y="88"/>
                    </a:cxn>
                    <a:cxn ang="0">
                      <a:pos x="362" y="99"/>
                    </a:cxn>
                    <a:cxn ang="0">
                      <a:pos x="364" y="107"/>
                    </a:cxn>
                    <a:cxn ang="0">
                      <a:pos x="366" y="113"/>
                    </a:cxn>
                    <a:cxn ang="0">
                      <a:pos x="362" y="122"/>
                    </a:cxn>
                    <a:cxn ang="0">
                      <a:pos x="351" y="120"/>
                    </a:cxn>
                    <a:cxn ang="0">
                      <a:pos x="342" y="129"/>
                    </a:cxn>
                    <a:cxn ang="0">
                      <a:pos x="347" y="105"/>
                    </a:cxn>
                    <a:cxn ang="0">
                      <a:pos x="338" y="100"/>
                    </a:cxn>
                    <a:cxn ang="0">
                      <a:pos x="344" y="93"/>
                    </a:cxn>
                    <a:cxn ang="0">
                      <a:pos x="342" y="89"/>
                    </a:cxn>
                    <a:cxn ang="0">
                      <a:pos x="320" y="94"/>
                    </a:cxn>
                    <a:cxn ang="0">
                      <a:pos x="317" y="85"/>
                    </a:cxn>
                    <a:cxn ang="0">
                      <a:pos x="297" y="94"/>
                    </a:cxn>
                    <a:cxn ang="0">
                      <a:pos x="320" y="103"/>
                    </a:cxn>
                    <a:cxn ang="0">
                      <a:pos x="305" y="117"/>
                    </a:cxn>
                    <a:cxn ang="0">
                      <a:pos x="311" y="126"/>
                    </a:cxn>
                    <a:cxn ang="0">
                      <a:pos x="315" y="138"/>
                    </a:cxn>
                    <a:cxn ang="0">
                      <a:pos x="309" y="139"/>
                    </a:cxn>
                    <a:cxn ang="0">
                      <a:pos x="314" y="144"/>
                    </a:cxn>
                    <a:cxn ang="0">
                      <a:pos x="307" y="152"/>
                    </a:cxn>
                    <a:cxn ang="0">
                      <a:pos x="0" y="149"/>
                    </a:cxn>
                    <a:cxn ang="0">
                      <a:pos x="73" y="1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3" name="Freeform 43"/>
                <p:cNvSpPr>
                  <a:spLocks/>
                </p:cNvSpPr>
                <p:nvPr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/>
                  <a:ahLst/>
                  <a:cxnLst>
                    <a:cxn ang="0">
                      <a:pos x="5" y="156"/>
                    </a:cxn>
                    <a:cxn ang="0">
                      <a:pos x="15" y="108"/>
                    </a:cxn>
                    <a:cxn ang="0">
                      <a:pos x="17" y="68"/>
                    </a:cxn>
                    <a:cxn ang="0">
                      <a:pos x="11" y="40"/>
                    </a:cxn>
                    <a:cxn ang="0">
                      <a:pos x="17" y="12"/>
                    </a:cxn>
                    <a:cxn ang="0">
                      <a:pos x="21" y="0"/>
                    </a:cxn>
                    <a:cxn ang="0">
                      <a:pos x="31" y="30"/>
                    </a:cxn>
                    <a:cxn ang="0">
                      <a:pos x="47" y="98"/>
                    </a:cxn>
                    <a:cxn ang="0">
                      <a:pos x="31" y="108"/>
                    </a:cxn>
                    <a:cxn ang="0">
                      <a:pos x="23" y="126"/>
                    </a:cxn>
                    <a:cxn ang="0">
                      <a:pos x="21" y="132"/>
                    </a:cxn>
                    <a:cxn ang="0">
                      <a:pos x="27" y="134"/>
                    </a:cxn>
                    <a:cxn ang="0">
                      <a:pos x="31" y="146"/>
                    </a:cxn>
                    <a:cxn ang="0">
                      <a:pos x="13" y="148"/>
                    </a:cxn>
                    <a:cxn ang="0">
                      <a:pos x="7" y="160"/>
                    </a:cxn>
                    <a:cxn ang="0">
                      <a:pos x="3" y="154"/>
                    </a:cxn>
                    <a:cxn ang="0">
                      <a:pos x="5" y="156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4" name="Freeform 44"/>
                <p:cNvSpPr>
                  <a:spLocks/>
                </p:cNvSpPr>
                <p:nvPr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/>
                  <a:ahLst/>
                  <a:cxnLst>
                    <a:cxn ang="0">
                      <a:pos x="26" y="61"/>
                    </a:cxn>
                    <a:cxn ang="0">
                      <a:pos x="30" y="43"/>
                    </a:cxn>
                    <a:cxn ang="0">
                      <a:pos x="50" y="33"/>
                    </a:cxn>
                    <a:cxn ang="0">
                      <a:pos x="54" y="45"/>
                    </a:cxn>
                    <a:cxn ang="0">
                      <a:pos x="66" y="49"/>
                    </a:cxn>
                    <a:cxn ang="0">
                      <a:pos x="80" y="55"/>
                    </a:cxn>
                    <a:cxn ang="0">
                      <a:pos x="116" y="33"/>
                    </a:cxn>
                    <a:cxn ang="0">
                      <a:pos x="130" y="17"/>
                    </a:cxn>
                    <a:cxn ang="0">
                      <a:pos x="138" y="11"/>
                    </a:cxn>
                    <a:cxn ang="0">
                      <a:pos x="106" y="49"/>
                    </a:cxn>
                    <a:cxn ang="0">
                      <a:pos x="84" y="67"/>
                    </a:cxn>
                    <a:cxn ang="0">
                      <a:pos x="66" y="81"/>
                    </a:cxn>
                    <a:cxn ang="0">
                      <a:pos x="48" y="103"/>
                    </a:cxn>
                    <a:cxn ang="0">
                      <a:pos x="26" y="89"/>
                    </a:cxn>
                    <a:cxn ang="0">
                      <a:pos x="20" y="87"/>
                    </a:cxn>
                    <a:cxn ang="0">
                      <a:pos x="22" y="97"/>
                    </a:cxn>
                    <a:cxn ang="0">
                      <a:pos x="0" y="97"/>
                    </a:cxn>
                    <a:cxn ang="0">
                      <a:pos x="10" y="79"/>
                    </a:cxn>
                    <a:cxn ang="0">
                      <a:pos x="26" y="61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5" name="Freeform 45"/>
                <p:cNvSpPr>
                  <a:spLocks/>
                </p:cNvSpPr>
                <p:nvPr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/>
                  <a:ahLst/>
                  <a:cxnLst>
                    <a:cxn ang="0">
                      <a:pos x="158" y="24"/>
                    </a:cxn>
                    <a:cxn ang="0">
                      <a:pos x="160" y="6"/>
                    </a:cxn>
                    <a:cxn ang="0">
                      <a:pos x="170" y="0"/>
                    </a:cxn>
                    <a:cxn ang="0">
                      <a:pos x="182" y="24"/>
                    </a:cxn>
                    <a:cxn ang="0">
                      <a:pos x="188" y="42"/>
                    </a:cxn>
                    <a:cxn ang="0">
                      <a:pos x="178" y="58"/>
                    </a:cxn>
                    <a:cxn ang="0">
                      <a:pos x="170" y="76"/>
                    </a:cxn>
                    <a:cxn ang="0">
                      <a:pos x="162" y="126"/>
                    </a:cxn>
                    <a:cxn ang="0">
                      <a:pos x="144" y="136"/>
                    </a:cxn>
                    <a:cxn ang="0">
                      <a:pos x="120" y="138"/>
                    </a:cxn>
                    <a:cxn ang="0">
                      <a:pos x="112" y="124"/>
                    </a:cxn>
                    <a:cxn ang="0">
                      <a:pos x="102" y="146"/>
                    </a:cxn>
                    <a:cxn ang="0">
                      <a:pos x="90" y="150"/>
                    </a:cxn>
                    <a:cxn ang="0">
                      <a:pos x="80" y="132"/>
                    </a:cxn>
                    <a:cxn ang="0">
                      <a:pos x="58" y="144"/>
                    </a:cxn>
                    <a:cxn ang="0">
                      <a:pos x="76" y="142"/>
                    </a:cxn>
                    <a:cxn ang="0">
                      <a:pos x="78" y="160"/>
                    </a:cxn>
                    <a:cxn ang="0">
                      <a:pos x="58" y="166"/>
                    </a:cxn>
                    <a:cxn ang="0">
                      <a:pos x="34" y="166"/>
                    </a:cxn>
                    <a:cxn ang="0">
                      <a:pos x="36" y="154"/>
                    </a:cxn>
                    <a:cxn ang="0">
                      <a:pos x="46" y="144"/>
                    </a:cxn>
                    <a:cxn ang="0">
                      <a:pos x="34" y="148"/>
                    </a:cxn>
                    <a:cxn ang="0">
                      <a:pos x="26" y="166"/>
                    </a:cxn>
                    <a:cxn ang="0">
                      <a:pos x="30" y="190"/>
                    </a:cxn>
                    <a:cxn ang="0">
                      <a:pos x="14" y="200"/>
                    </a:cxn>
                    <a:cxn ang="0">
                      <a:pos x="0" y="214"/>
                    </a:cxn>
                    <a:cxn ang="0">
                      <a:pos x="8" y="188"/>
                    </a:cxn>
                    <a:cxn ang="0">
                      <a:pos x="0" y="164"/>
                    </a:cxn>
                    <a:cxn ang="0">
                      <a:pos x="14" y="152"/>
                    </a:cxn>
                    <a:cxn ang="0">
                      <a:pos x="32" y="134"/>
                    </a:cxn>
                    <a:cxn ang="0">
                      <a:pos x="44" y="118"/>
                    </a:cxn>
                    <a:cxn ang="0">
                      <a:pos x="72" y="116"/>
                    </a:cxn>
                    <a:cxn ang="0">
                      <a:pos x="84" y="112"/>
                    </a:cxn>
                    <a:cxn ang="0">
                      <a:pos x="114" y="78"/>
                    </a:cxn>
                    <a:cxn ang="0">
                      <a:pos x="120" y="92"/>
                    </a:cxn>
                    <a:cxn ang="0">
                      <a:pos x="132" y="76"/>
                    </a:cxn>
                    <a:cxn ang="0">
                      <a:pos x="150" y="54"/>
                    </a:cxn>
                    <a:cxn ang="0">
                      <a:pos x="154" y="42"/>
                    </a:cxn>
                    <a:cxn ang="0">
                      <a:pos x="148" y="38"/>
                    </a:cxn>
                    <a:cxn ang="0">
                      <a:pos x="152" y="32"/>
                    </a:cxn>
                    <a:cxn ang="0">
                      <a:pos x="158" y="24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6" name="Freeform 46"/>
                <p:cNvSpPr>
                  <a:spLocks/>
                </p:cNvSpPr>
                <p:nvPr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4" y="13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7" name="Freeform 47"/>
                <p:cNvSpPr>
                  <a:spLocks/>
                </p:cNvSpPr>
                <p:nvPr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/>
                  <a:ahLst/>
                  <a:cxnLst>
                    <a:cxn ang="0">
                      <a:pos x="812" y="26"/>
                    </a:cxn>
                    <a:cxn ang="0">
                      <a:pos x="778" y="78"/>
                    </a:cxn>
                    <a:cxn ang="0">
                      <a:pos x="748" y="122"/>
                    </a:cxn>
                    <a:cxn ang="0">
                      <a:pos x="722" y="142"/>
                    </a:cxn>
                    <a:cxn ang="0">
                      <a:pos x="634" y="180"/>
                    </a:cxn>
                    <a:cxn ang="0">
                      <a:pos x="632" y="210"/>
                    </a:cxn>
                    <a:cxn ang="0">
                      <a:pos x="604" y="230"/>
                    </a:cxn>
                    <a:cxn ang="0">
                      <a:pos x="620" y="178"/>
                    </a:cxn>
                    <a:cxn ang="0">
                      <a:pos x="576" y="188"/>
                    </a:cxn>
                    <a:cxn ang="0">
                      <a:pos x="556" y="218"/>
                    </a:cxn>
                    <a:cxn ang="0">
                      <a:pos x="596" y="280"/>
                    </a:cxn>
                    <a:cxn ang="0">
                      <a:pos x="594" y="368"/>
                    </a:cxn>
                    <a:cxn ang="0">
                      <a:pos x="542" y="406"/>
                    </a:cxn>
                    <a:cxn ang="0">
                      <a:pos x="522" y="386"/>
                    </a:cxn>
                    <a:cxn ang="0">
                      <a:pos x="482" y="348"/>
                    </a:cxn>
                    <a:cxn ang="0">
                      <a:pos x="462" y="348"/>
                    </a:cxn>
                    <a:cxn ang="0">
                      <a:pos x="450" y="394"/>
                    </a:cxn>
                    <a:cxn ang="0">
                      <a:pos x="500" y="464"/>
                    </a:cxn>
                    <a:cxn ang="0">
                      <a:pos x="510" y="524"/>
                    </a:cxn>
                    <a:cxn ang="0">
                      <a:pos x="526" y="560"/>
                    </a:cxn>
                    <a:cxn ang="0">
                      <a:pos x="492" y="544"/>
                    </a:cxn>
                    <a:cxn ang="0">
                      <a:pos x="470" y="518"/>
                    </a:cxn>
                    <a:cxn ang="0">
                      <a:pos x="422" y="424"/>
                    </a:cxn>
                    <a:cxn ang="0">
                      <a:pos x="426" y="310"/>
                    </a:cxn>
                    <a:cxn ang="0">
                      <a:pos x="422" y="268"/>
                    </a:cxn>
                    <a:cxn ang="0">
                      <a:pos x="412" y="276"/>
                    </a:cxn>
                    <a:cxn ang="0">
                      <a:pos x="386" y="266"/>
                    </a:cxn>
                    <a:cxn ang="0">
                      <a:pos x="360" y="170"/>
                    </a:cxn>
                    <a:cxn ang="0">
                      <a:pos x="330" y="166"/>
                    </a:cxn>
                    <a:cxn ang="0">
                      <a:pos x="288" y="172"/>
                    </a:cxn>
                    <a:cxn ang="0">
                      <a:pos x="242" y="232"/>
                    </a:cxn>
                    <a:cxn ang="0">
                      <a:pos x="196" y="268"/>
                    </a:cxn>
                    <a:cxn ang="0">
                      <a:pos x="184" y="274"/>
                    </a:cxn>
                    <a:cxn ang="0">
                      <a:pos x="160" y="328"/>
                    </a:cxn>
                    <a:cxn ang="0">
                      <a:pos x="152" y="354"/>
                    </a:cxn>
                    <a:cxn ang="0">
                      <a:pos x="128" y="404"/>
                    </a:cxn>
                    <a:cxn ang="0">
                      <a:pos x="94" y="392"/>
                    </a:cxn>
                    <a:cxn ang="0">
                      <a:pos x="66" y="258"/>
                    </a:cxn>
                    <a:cxn ang="0">
                      <a:pos x="72" y="156"/>
                    </a:cxn>
                    <a:cxn ang="0">
                      <a:pos x="44" y="180"/>
                    </a:cxn>
                    <a:cxn ang="0">
                      <a:pos x="20" y="150"/>
                    </a:cxn>
                    <a:cxn ang="0">
                      <a:pos x="24" y="138"/>
                    </a:cxn>
                    <a:cxn ang="0">
                      <a:pos x="0" y="92"/>
                    </a:cxn>
                    <a:cxn ang="0">
                      <a:pos x="798" y="6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8" name="Freeform 48"/>
                <p:cNvSpPr>
                  <a:spLocks/>
                </p:cNvSpPr>
                <p:nvPr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/>
                  <a:ahLst/>
                  <a:cxnLst>
                    <a:cxn ang="0">
                      <a:pos x="7" y="11"/>
                    </a:cxn>
                    <a:cxn ang="0">
                      <a:pos x="17" y="3"/>
                    </a:cxn>
                    <a:cxn ang="0">
                      <a:pos x="37" y="33"/>
                    </a:cxn>
                    <a:cxn ang="0">
                      <a:pos x="19" y="85"/>
                    </a:cxn>
                    <a:cxn ang="0">
                      <a:pos x="1" y="69"/>
                    </a:cxn>
                    <a:cxn ang="0">
                      <a:pos x="7" y="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9" name="Freeform 49"/>
                <p:cNvSpPr>
                  <a:spLocks/>
                </p:cNvSpPr>
                <p:nvPr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/>
                  <a:ahLst/>
                  <a:cxnLst>
                    <a:cxn ang="0">
                      <a:pos x="13" y="28"/>
                    </a:cxn>
                    <a:cxn ang="0">
                      <a:pos x="29" y="2"/>
                    </a:cxn>
                    <a:cxn ang="0">
                      <a:pos x="43" y="4"/>
                    </a:cxn>
                    <a:cxn ang="0">
                      <a:pos x="39" y="26"/>
                    </a:cxn>
                    <a:cxn ang="0">
                      <a:pos x="13" y="74"/>
                    </a:cxn>
                    <a:cxn ang="0">
                      <a:pos x="7" y="60"/>
                    </a:cxn>
                    <a:cxn ang="0">
                      <a:pos x="3" y="36"/>
                    </a:cxn>
                    <a:cxn ang="0">
                      <a:pos x="13" y="28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80" name="Freeform 50"/>
                <p:cNvSpPr>
                  <a:spLocks/>
                </p:cNvSpPr>
                <p:nvPr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/>
                  <a:ahLst/>
                  <a:cxnLst>
                    <a:cxn ang="0">
                      <a:pos x="7" y="16"/>
                    </a:cxn>
                    <a:cxn ang="0">
                      <a:pos x="5" y="30"/>
                    </a:cxn>
                    <a:cxn ang="0">
                      <a:pos x="7" y="16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81" name="Freeform 51"/>
                <p:cNvSpPr>
                  <a:spLocks/>
                </p:cNvSpPr>
                <p:nvPr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/>
                  <a:ahLst/>
                  <a:cxnLst>
                    <a:cxn ang="0">
                      <a:pos x="481" y="464"/>
                    </a:cxn>
                    <a:cxn ang="0">
                      <a:pos x="486" y="451"/>
                    </a:cxn>
                    <a:cxn ang="0">
                      <a:pos x="500" y="413"/>
                    </a:cxn>
                    <a:cxn ang="0">
                      <a:pos x="309" y="287"/>
                    </a:cxn>
                    <a:cxn ang="0">
                      <a:pos x="282" y="346"/>
                    </a:cxn>
                    <a:cxn ang="0">
                      <a:pos x="303" y="556"/>
                    </a:cxn>
                    <a:cxn ang="0">
                      <a:pos x="282" y="494"/>
                    </a:cxn>
                    <a:cxn ang="0">
                      <a:pos x="242" y="439"/>
                    </a:cxn>
                    <a:cxn ang="0">
                      <a:pos x="245" y="413"/>
                    </a:cxn>
                    <a:cxn ang="0">
                      <a:pos x="247" y="394"/>
                    </a:cxn>
                    <a:cxn ang="0">
                      <a:pos x="220" y="375"/>
                    </a:cxn>
                    <a:cxn ang="0">
                      <a:pos x="194" y="346"/>
                    </a:cxn>
                    <a:cxn ang="0">
                      <a:pos x="148" y="354"/>
                    </a:cxn>
                    <a:cxn ang="0">
                      <a:pos x="126" y="365"/>
                    </a:cxn>
                    <a:cxn ang="0">
                      <a:pos x="78" y="365"/>
                    </a:cxn>
                    <a:cxn ang="0">
                      <a:pos x="22" y="312"/>
                    </a:cxn>
                    <a:cxn ang="0">
                      <a:pos x="11" y="295"/>
                    </a:cxn>
                    <a:cxn ang="0">
                      <a:pos x="0" y="264"/>
                    </a:cxn>
                    <a:cxn ang="0">
                      <a:pos x="24" y="213"/>
                    </a:cxn>
                    <a:cxn ang="0">
                      <a:pos x="32" y="181"/>
                    </a:cxn>
                    <a:cxn ang="0">
                      <a:pos x="51" y="143"/>
                    </a:cxn>
                    <a:cxn ang="0">
                      <a:pos x="81" y="116"/>
                    </a:cxn>
                    <a:cxn ang="0">
                      <a:pos x="167" y="67"/>
                    </a:cxn>
                    <a:cxn ang="0">
                      <a:pos x="220" y="30"/>
                    </a:cxn>
                    <a:cxn ang="0">
                      <a:pos x="258" y="6"/>
                    </a:cxn>
                    <a:cxn ang="0">
                      <a:pos x="363" y="2"/>
                    </a:cxn>
                    <a:cxn ang="0">
                      <a:pos x="398" y="0"/>
                    </a:cxn>
                    <a:cxn ang="0">
                      <a:pos x="384" y="34"/>
                    </a:cxn>
                    <a:cxn ang="0">
                      <a:pos x="443" y="84"/>
                    </a:cxn>
                    <a:cxn ang="0">
                      <a:pos x="497" y="74"/>
                    </a:cxn>
                    <a:cxn ang="0">
                      <a:pos x="529" y="82"/>
                    </a:cxn>
                    <a:cxn ang="0">
                      <a:pos x="559" y="97"/>
                    </a:cxn>
                    <a:cxn ang="0">
                      <a:pos x="572" y="188"/>
                    </a:cxn>
                    <a:cxn ang="0">
                      <a:pos x="572" y="240"/>
                    </a:cxn>
                    <a:cxn ang="0">
                      <a:pos x="599" y="283"/>
                    </a:cxn>
                    <a:cxn ang="0">
                      <a:pos x="645" y="300"/>
                    </a:cxn>
                    <a:cxn ang="0">
                      <a:pos x="680" y="295"/>
                    </a:cxn>
                    <a:cxn ang="0">
                      <a:pos x="664" y="340"/>
                    </a:cxn>
                    <a:cxn ang="0">
                      <a:pos x="599" y="407"/>
                    </a:cxn>
                    <a:cxn ang="0">
                      <a:pos x="548" y="485"/>
                    </a:cxn>
                    <a:cxn ang="0">
                      <a:pos x="556" y="508"/>
                    </a:cxn>
                    <a:cxn ang="0">
                      <a:pos x="435" y="556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82" name="Freeform 52"/>
                <p:cNvSpPr>
                  <a:spLocks/>
                </p:cNvSpPr>
                <p:nvPr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/>
                  <a:ahLst/>
                  <a:cxnLst>
                    <a:cxn ang="0">
                      <a:pos x="243" y="347"/>
                    </a:cxn>
                    <a:cxn ang="0">
                      <a:pos x="233" y="301"/>
                    </a:cxn>
                    <a:cxn ang="0">
                      <a:pos x="217" y="288"/>
                    </a:cxn>
                    <a:cxn ang="0">
                      <a:pos x="215" y="269"/>
                    </a:cxn>
                    <a:cxn ang="0">
                      <a:pos x="209" y="254"/>
                    </a:cxn>
                    <a:cxn ang="0">
                      <a:pos x="209" y="229"/>
                    </a:cxn>
                    <a:cxn ang="0">
                      <a:pos x="207" y="214"/>
                    </a:cxn>
                    <a:cxn ang="0">
                      <a:pos x="228" y="202"/>
                    </a:cxn>
                    <a:cxn ang="0">
                      <a:pos x="257" y="197"/>
                    </a:cxn>
                    <a:cxn ang="0">
                      <a:pos x="257" y="136"/>
                    </a:cxn>
                    <a:cxn ang="0">
                      <a:pos x="54" y="96"/>
                    </a:cxn>
                    <a:cxn ang="0">
                      <a:pos x="32" y="98"/>
                    </a:cxn>
                    <a:cxn ang="0">
                      <a:pos x="16" y="102"/>
                    </a:cxn>
                    <a:cxn ang="0">
                      <a:pos x="0" y="149"/>
                    </a:cxn>
                    <a:cxn ang="0">
                      <a:pos x="93" y="346"/>
                    </a:cxn>
                    <a:cxn ang="0">
                      <a:pos x="243" y="347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83" name="Freeform 53"/>
                <p:cNvSpPr>
                  <a:spLocks/>
                </p:cNvSpPr>
                <p:nvPr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/>
                  <a:ahLst/>
                  <a:cxnLst>
                    <a:cxn ang="0">
                      <a:pos x="7" y="25"/>
                    </a:cxn>
                    <a:cxn ang="0">
                      <a:pos x="19" y="21"/>
                    </a:cxn>
                    <a:cxn ang="0">
                      <a:pos x="7" y="2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84" name="Freeform 54"/>
                <p:cNvSpPr>
                  <a:spLocks/>
                </p:cNvSpPr>
                <p:nvPr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/>
                  <a:ahLst/>
                  <a:cxnLst>
                    <a:cxn ang="0">
                      <a:pos x="12" y="12"/>
                    </a:cxn>
                    <a:cxn ang="0">
                      <a:pos x="16" y="0"/>
                    </a:cxn>
                    <a:cxn ang="0">
                      <a:pos x="20" y="12"/>
                    </a:cxn>
                    <a:cxn ang="0">
                      <a:pos x="8" y="20"/>
                    </a:cxn>
                    <a:cxn ang="0">
                      <a:pos x="12" y="12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85" name="Freeform 55"/>
                <p:cNvSpPr>
                  <a:spLocks/>
                </p:cNvSpPr>
                <p:nvPr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/>
                  <a:ahLst/>
                  <a:cxnLst>
                    <a:cxn ang="0">
                      <a:pos x="24" y="18"/>
                    </a:cxn>
                    <a:cxn ang="0">
                      <a:pos x="32" y="6"/>
                    </a:cxn>
                    <a:cxn ang="0">
                      <a:pos x="36" y="30"/>
                    </a:cxn>
                    <a:cxn ang="0">
                      <a:pos x="24" y="18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86" name="Freeform 56"/>
                <p:cNvSpPr>
                  <a:spLocks/>
                </p:cNvSpPr>
                <p:nvPr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/>
                  <a:ahLst/>
                  <a:cxnLst>
                    <a:cxn ang="0">
                      <a:pos x="473" y="464"/>
                    </a:cxn>
                    <a:cxn ang="0">
                      <a:pos x="393" y="452"/>
                    </a:cxn>
                    <a:cxn ang="0">
                      <a:pos x="325" y="412"/>
                    </a:cxn>
                    <a:cxn ang="0">
                      <a:pos x="265" y="400"/>
                    </a:cxn>
                    <a:cxn ang="0">
                      <a:pos x="237" y="416"/>
                    </a:cxn>
                    <a:cxn ang="0">
                      <a:pos x="261" y="428"/>
                    </a:cxn>
                    <a:cxn ang="0">
                      <a:pos x="293" y="468"/>
                    </a:cxn>
                    <a:cxn ang="0">
                      <a:pos x="321" y="476"/>
                    </a:cxn>
                    <a:cxn ang="0">
                      <a:pos x="333" y="536"/>
                    </a:cxn>
                    <a:cxn ang="0">
                      <a:pos x="313" y="552"/>
                    </a:cxn>
                    <a:cxn ang="0">
                      <a:pos x="261" y="616"/>
                    </a:cxn>
                    <a:cxn ang="0">
                      <a:pos x="225" y="628"/>
                    </a:cxn>
                    <a:cxn ang="0">
                      <a:pos x="97" y="696"/>
                    </a:cxn>
                    <a:cxn ang="0">
                      <a:pos x="77" y="616"/>
                    </a:cxn>
                    <a:cxn ang="0">
                      <a:pos x="45" y="524"/>
                    </a:cxn>
                    <a:cxn ang="0">
                      <a:pos x="33" y="448"/>
                    </a:cxn>
                    <a:cxn ang="0">
                      <a:pos x="53" y="344"/>
                    </a:cxn>
                    <a:cxn ang="0">
                      <a:pos x="17" y="392"/>
                    </a:cxn>
                    <a:cxn ang="0">
                      <a:pos x="81" y="280"/>
                    </a:cxn>
                    <a:cxn ang="0">
                      <a:pos x="113" y="204"/>
                    </a:cxn>
                    <a:cxn ang="0">
                      <a:pos x="37" y="204"/>
                    </a:cxn>
                    <a:cxn ang="0">
                      <a:pos x="1" y="196"/>
                    </a:cxn>
                    <a:cxn ang="0">
                      <a:pos x="25" y="140"/>
                    </a:cxn>
                    <a:cxn ang="0">
                      <a:pos x="97" y="112"/>
                    </a:cxn>
                    <a:cxn ang="0">
                      <a:pos x="221" y="124"/>
                    </a:cxn>
                    <a:cxn ang="0">
                      <a:pos x="229" y="64"/>
                    </a:cxn>
                    <a:cxn ang="0">
                      <a:pos x="261" y="0"/>
                    </a:cxn>
                    <a:cxn ang="0">
                      <a:pos x="357" y="44"/>
                    </a:cxn>
                    <a:cxn ang="0">
                      <a:pos x="329" y="88"/>
                    </a:cxn>
                    <a:cxn ang="0">
                      <a:pos x="301" y="176"/>
                    </a:cxn>
                    <a:cxn ang="0">
                      <a:pos x="361" y="192"/>
                    </a:cxn>
                    <a:cxn ang="0">
                      <a:pos x="373" y="136"/>
                    </a:cxn>
                    <a:cxn ang="0">
                      <a:pos x="417" y="92"/>
                    </a:cxn>
                    <a:cxn ang="0">
                      <a:pos x="497" y="88"/>
                    </a:cxn>
                    <a:cxn ang="0">
                      <a:pos x="529" y="52"/>
                    </a:cxn>
                    <a:cxn ang="0">
                      <a:pos x="541" y="460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87" name="Freeform 57"/>
                <p:cNvSpPr>
                  <a:spLocks/>
                </p:cNvSpPr>
                <p:nvPr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/>
                  <a:ahLst/>
                  <a:cxnLst>
                    <a:cxn ang="0">
                      <a:pos x="825" y="0"/>
                    </a:cxn>
                    <a:cxn ang="0">
                      <a:pos x="143" y="29"/>
                    </a:cxn>
                    <a:cxn ang="0">
                      <a:pos x="91" y="42"/>
                    </a:cxn>
                    <a:cxn ang="0">
                      <a:pos x="62" y="42"/>
                    </a:cxn>
                    <a:cxn ang="0">
                      <a:pos x="22" y="77"/>
                    </a:cxn>
                    <a:cxn ang="0">
                      <a:pos x="0" y="105"/>
                    </a:cxn>
                    <a:cxn ang="0">
                      <a:pos x="59" y="115"/>
                    </a:cxn>
                    <a:cxn ang="0">
                      <a:pos x="97" y="96"/>
                    </a:cxn>
                    <a:cxn ang="0">
                      <a:pos x="108" y="84"/>
                    </a:cxn>
                    <a:cxn ang="0">
                      <a:pos x="167" y="52"/>
                    </a:cxn>
                    <a:cxn ang="0">
                      <a:pos x="215" y="46"/>
                    </a:cxn>
                    <a:cxn ang="0">
                      <a:pos x="237" y="94"/>
                    </a:cxn>
                    <a:cxn ang="0">
                      <a:pos x="188" y="109"/>
                    </a:cxn>
                    <a:cxn ang="0">
                      <a:pos x="231" y="113"/>
                    </a:cxn>
                    <a:cxn ang="0">
                      <a:pos x="250" y="90"/>
                    </a:cxn>
                    <a:cxn ang="0">
                      <a:pos x="266" y="92"/>
                    </a:cxn>
                    <a:cxn ang="0">
                      <a:pos x="253" y="54"/>
                    </a:cxn>
                    <a:cxn ang="0">
                      <a:pos x="266" y="44"/>
                    </a:cxn>
                    <a:cxn ang="0">
                      <a:pos x="277" y="88"/>
                    </a:cxn>
                    <a:cxn ang="0">
                      <a:pos x="266" y="113"/>
                    </a:cxn>
                    <a:cxn ang="0">
                      <a:pos x="296" y="130"/>
                    </a:cxn>
                    <a:cxn ang="0">
                      <a:pos x="299" y="92"/>
                    </a:cxn>
                    <a:cxn ang="0">
                      <a:pos x="331" y="103"/>
                    </a:cxn>
                    <a:cxn ang="0">
                      <a:pos x="382" y="73"/>
                    </a:cxn>
                    <a:cxn ang="0">
                      <a:pos x="409" y="50"/>
                    </a:cxn>
                    <a:cxn ang="0">
                      <a:pos x="439" y="56"/>
                    </a:cxn>
                    <a:cxn ang="0">
                      <a:pos x="455" y="50"/>
                    </a:cxn>
                    <a:cxn ang="0">
                      <a:pos x="431" y="44"/>
                    </a:cxn>
                    <a:cxn ang="0">
                      <a:pos x="474" y="35"/>
                    </a:cxn>
                    <a:cxn ang="0">
                      <a:pos x="544" y="54"/>
                    </a:cxn>
                    <a:cxn ang="0">
                      <a:pos x="581" y="42"/>
                    </a:cxn>
                    <a:cxn ang="0">
                      <a:pos x="584" y="63"/>
                    </a:cxn>
                    <a:cxn ang="0">
                      <a:pos x="568" y="101"/>
                    </a:cxn>
                    <a:cxn ang="0">
                      <a:pos x="611" y="88"/>
                    </a:cxn>
                    <a:cxn ang="0">
                      <a:pos x="624" y="80"/>
                    </a:cxn>
                    <a:cxn ang="0">
                      <a:pos x="648" y="61"/>
                    </a:cxn>
                    <a:cxn ang="0">
                      <a:pos x="794" y="84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88" name="Freeform 58"/>
                <p:cNvSpPr>
                  <a:spLocks/>
                </p:cNvSpPr>
                <p:nvPr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/>
                  <a:ahLst/>
                  <a:cxnLst>
                    <a:cxn ang="0">
                      <a:pos x="3" y="28"/>
                    </a:cxn>
                    <a:cxn ang="0">
                      <a:pos x="31" y="0"/>
                    </a:cxn>
                    <a:cxn ang="0">
                      <a:pos x="19" y="24"/>
                    </a:cxn>
                    <a:cxn ang="0">
                      <a:pos x="3" y="28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89" name="Freeform 59"/>
                <p:cNvSpPr>
                  <a:spLocks/>
                </p:cNvSpPr>
                <p:nvPr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/>
                  <a:ahLst/>
                  <a:cxnLst>
                    <a:cxn ang="0">
                      <a:pos x="6" y="32"/>
                    </a:cxn>
                    <a:cxn ang="0">
                      <a:pos x="22" y="0"/>
                    </a:cxn>
                    <a:cxn ang="0">
                      <a:pos x="38" y="4"/>
                    </a:cxn>
                    <a:cxn ang="0">
                      <a:pos x="6" y="32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90" name="Freeform 60"/>
                <p:cNvSpPr>
                  <a:spLocks/>
                </p:cNvSpPr>
                <p:nvPr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/>
                  <a:ahLst/>
                  <a:cxnLst>
                    <a:cxn ang="0">
                      <a:pos x="37" y="18"/>
                    </a:cxn>
                    <a:cxn ang="0">
                      <a:pos x="25" y="2"/>
                    </a:cxn>
                    <a:cxn ang="0">
                      <a:pos x="37" y="18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91" name="Freeform 61"/>
                <p:cNvSpPr>
                  <a:spLocks/>
                </p:cNvSpPr>
                <p:nvPr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/>
                  <a:ahLst/>
                  <a:cxnLst>
                    <a:cxn ang="0">
                      <a:pos x="0" y="21"/>
                    </a:cxn>
                    <a:cxn ang="0">
                      <a:pos x="12" y="9"/>
                    </a:cxn>
                    <a:cxn ang="0">
                      <a:pos x="0" y="21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92" name="Freeform 62"/>
                <p:cNvSpPr>
                  <a:spLocks/>
                </p:cNvSpPr>
                <p:nvPr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/>
                  <a:ahLst/>
                  <a:cxnLst>
                    <a:cxn ang="0">
                      <a:pos x="7" y="22"/>
                    </a:cxn>
                    <a:cxn ang="0">
                      <a:pos x="31" y="10"/>
                    </a:cxn>
                    <a:cxn ang="0">
                      <a:pos x="7" y="22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9" name="Group 63"/>
              <p:cNvGrpSpPr>
                <a:grpSpLocks/>
              </p:cNvGrpSpPr>
              <p:nvPr userDrawn="1"/>
            </p:nvGrpSpPr>
            <p:grpSpPr bwMode="auto">
              <a:xfrm>
                <a:off x="7" y="-154"/>
                <a:ext cx="5739" cy="418"/>
                <a:chOff x="1056" y="111"/>
                <a:chExt cx="2448" cy="418"/>
              </a:xfrm>
            </p:grpSpPr>
            <p:sp>
              <p:nvSpPr>
                <p:cNvPr id="26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7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9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2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3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4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5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6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0" name="Group 75"/>
              <p:cNvGrpSpPr>
                <a:grpSpLocks/>
              </p:cNvGrpSpPr>
              <p:nvPr userDrawn="1"/>
            </p:nvGrpSpPr>
            <p:grpSpPr bwMode="auto">
              <a:xfrm>
                <a:off x="-1261" y="-1"/>
                <a:ext cx="2098" cy="1030"/>
                <a:chOff x="1208" y="109"/>
                <a:chExt cx="2098" cy="423"/>
              </a:xfrm>
            </p:grpSpPr>
            <p:sp>
              <p:nvSpPr>
                <p:cNvPr id="11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8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2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5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121947" name="Rectangle 91"/>
          <p:cNvSpPr>
            <a:spLocks noGrp="1" noChangeArrowheads="1"/>
          </p:cNvSpPr>
          <p:nvPr>
            <p:ph type="ctrTitle"/>
          </p:nvPr>
        </p:nvSpPr>
        <p:spPr>
          <a:xfrm>
            <a:off x="1828800" y="1828800"/>
            <a:ext cx="6934200" cy="2362200"/>
          </a:xfrm>
        </p:spPr>
        <p:txBody>
          <a:bodyPr/>
          <a:lstStyle>
            <a:lvl1pPr>
              <a:defRPr>
                <a:cs typeface="B Nazanin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1948" name="Rectangle 9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572000"/>
            <a:ext cx="6934200" cy="1295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/>
              <a:t>جستجو مبتنی بر مفهوم در یک محیط بین زبانی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ED494-91A5-44C9-AC74-A42B903B007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5563" y="930275"/>
            <a:ext cx="2052637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063" y="930275"/>
            <a:ext cx="6007100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/>
              <a:t>جستجو مبتنی بر مفهوم در یک محیط بین زبانی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0A776-1CD0-4BA9-9A8E-76A59A27EAB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dirty="0" smtClean="0"/>
              <a:t>جستجو مبتنی بر مفهوم در یک محیط بین زبانی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4BBE2-C03E-461C-B5A6-5F7E86ED7C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254000" y="6261100"/>
            <a:ext cx="2324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j-lt"/>
              </a:defRPr>
            </a:lvl1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 Oct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74286F-C125-4DF0-A257-D85AAB189A55}" type="slidenum">
              <a:rPr kumimoji="0" lang="ar-SA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fa-IR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از 45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9" name="Rectangle 7"/>
          <p:cNvSpPr txBox="1">
            <a:spLocks noChangeArrowheads="1"/>
          </p:cNvSpPr>
          <p:nvPr userDrawn="1"/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Times New Roman" pitchFamily="18" charset="0"/>
              </a:rPr>
              <a:t>87/07/11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Times New Roman" pitchFamily="18" charset="0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j-lt"/>
              </a:defRPr>
            </a:lvl1pPr>
          </a:lstStyle>
          <a:p>
            <a:pPr>
              <a:defRPr/>
            </a:pPr>
            <a:r>
              <a:rPr lang="fa-IR" dirty="0" smtClean="0"/>
              <a:t>جستجو مبتنی بر مفهوم در یک محیط بین زبانی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 txBox="1">
            <a:spLocks noChangeArrowheads="1"/>
          </p:cNvSpPr>
          <p:nvPr userDrawn="1"/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74286F-C125-4DF0-A257-D85AAB189A55}" type="slidenum">
              <a:rPr kumimoji="0" lang="ar-SA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fa-IR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از 45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 userDrawn="1"/>
        </p:nvSpPr>
        <p:spPr bwMode="auto">
          <a:xfrm>
            <a:off x="3048000" y="63246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جستجو مبتنی بر مفهوم در یک محیط بین زبانی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0" name="Rectangle 7"/>
          <p:cNvSpPr txBox="1">
            <a:spLocks noChangeArrowheads="1"/>
          </p:cNvSpPr>
          <p:nvPr userDrawn="1"/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Times New Roman" pitchFamily="18" charset="0"/>
              </a:rPr>
              <a:t>87/07/11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74286F-C125-4DF0-A257-D85AAB189A55}" type="slidenum">
              <a:rPr kumimoji="0" lang="ar-SA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fa-IR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از 45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048000" y="63246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جستجو مبتنی بر مفهوم در یک محیط بین زبانی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2" name="Rectangle 7"/>
          <p:cNvSpPr txBox="1">
            <a:spLocks noChangeArrowheads="1"/>
          </p:cNvSpPr>
          <p:nvPr userDrawn="1"/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Times New Roman" pitchFamily="18" charset="0"/>
              </a:rPr>
              <a:t>87/07/11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rtl="1">
              <a:defRPr/>
            </a:pPr>
            <a:endParaRPr lang="en-US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dirty="0" smtClean="0"/>
              <a:t>جستجو مبتنی بر مفهوم در یک محیط بین زبانی</a:t>
            </a:r>
            <a:endParaRPr lang="en-US" dirty="0" smtClean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dirty="0" smtClean="0"/>
              <a:t>87/07/11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 rtl="1">
              <a:defRPr/>
            </a:pPr>
            <a:endParaRPr lang="en-US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324600"/>
            <a:ext cx="3048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dirty="0" smtClean="0"/>
              <a:t>جستجو مبتنی بر مفهوم در یک محیط بین زبانی</a:t>
            </a:r>
            <a:endParaRPr lang="en-US" dirty="0" smtClean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dirty="0" smtClean="0"/>
              <a:t>87/07/11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 rtl="1">
              <a:defRPr/>
            </a:pPr>
            <a:endParaRPr lang="en-US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324600"/>
            <a:ext cx="3048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dirty="0" smtClean="0"/>
              <a:t>جستجو مبتنی بر مفهوم در یک محیط بین زبانی</a:t>
            </a:r>
            <a:endParaRPr lang="en-US" dirty="0" smtClean="0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dirty="0" smtClean="0"/>
              <a:t>87/07/11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/>
              <a:t>جستجو مبتنی بر مفهوم در یک محیط بین زبانی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7F8C7-92E7-42D6-A893-9506EC66997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3338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j-lt"/>
              </a:defRPr>
            </a:lvl1pPr>
          </a:lstStyle>
          <a:p>
            <a:pPr rtl="1">
              <a:defRPr/>
            </a:pPr>
            <a:endParaRPr lang="en-US" dirty="0" smtClean="0"/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j-lt"/>
              </a:defRPr>
            </a:lvl1pPr>
          </a:lstStyle>
          <a:p>
            <a:pPr>
              <a:defRPr/>
            </a:pPr>
            <a:r>
              <a:rPr lang="fa-IR" dirty="0" smtClean="0"/>
              <a:t>جستجو مبتنی بر مفهوم در یک محیط بین زبانی</a:t>
            </a:r>
            <a:endParaRPr lang="en-US" dirty="0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j-lt"/>
                <a:cs typeface="Times New Roman" pitchFamily="18" charset="0"/>
              </a:defRPr>
            </a:lvl1pPr>
          </a:lstStyle>
          <a:p>
            <a:pPr rtl="1">
              <a:defRPr/>
            </a:pPr>
            <a:r>
              <a:rPr lang="fa-IR" dirty="0" smtClean="0"/>
              <a:t>87/07/11</a:t>
            </a:r>
            <a:endParaRPr lang="en-US" dirty="0"/>
          </a:p>
        </p:txBody>
      </p:sp>
      <p:grpSp>
        <p:nvGrpSpPr>
          <p:cNvPr id="1032" name="Group 8"/>
          <p:cNvGrpSpPr>
            <a:grpSpLocks/>
          </p:cNvGrpSpPr>
          <p:nvPr userDrawn="1"/>
        </p:nvGrpSpPr>
        <p:grpSpPr bwMode="auto">
          <a:xfrm>
            <a:off x="1054100" y="165100"/>
            <a:ext cx="7696200" cy="685800"/>
            <a:chOff x="664" y="104"/>
            <a:chExt cx="4848" cy="432"/>
          </a:xfrm>
        </p:grpSpPr>
        <p:sp>
          <p:nvSpPr>
            <p:cNvPr id="120841" name="Freeform 9"/>
            <p:cNvSpPr>
              <a:spLocks/>
            </p:cNvSpPr>
            <p:nvPr/>
          </p:nvSpPr>
          <p:spPr bwMode="ltGray">
            <a:xfrm>
              <a:off x="664" y="104"/>
              <a:ext cx="4848" cy="432"/>
            </a:xfrm>
            <a:custGeom>
              <a:avLst/>
              <a:gdLst/>
              <a:ahLst/>
              <a:cxnLst>
                <a:cxn ang="0">
                  <a:pos x="4848" y="48"/>
                </a:cxn>
                <a:cxn ang="0">
                  <a:pos x="4848" y="432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4848" y="0"/>
                </a:cxn>
                <a:cxn ang="0">
                  <a:pos x="4848" y="48"/>
                </a:cxn>
              </a:cxnLst>
              <a:rect l="0" t="0" r="r" b="b"/>
              <a:pathLst>
                <a:path w="4848" h="432">
                  <a:moveTo>
                    <a:pt x="4848" y="48"/>
                  </a:moveTo>
                  <a:lnTo>
                    <a:pt x="4848" y="432"/>
                  </a:lnTo>
                  <a:cubicBezTo>
                    <a:pt x="4848" y="432"/>
                    <a:pt x="2424" y="432"/>
                    <a:pt x="0" y="432"/>
                  </a:cubicBezTo>
                  <a:cubicBezTo>
                    <a:pt x="161" y="345"/>
                    <a:pt x="169" y="61"/>
                    <a:pt x="0" y="0"/>
                  </a:cubicBezTo>
                  <a:cubicBezTo>
                    <a:pt x="2424" y="0"/>
                    <a:pt x="4848" y="0"/>
                    <a:pt x="4848" y="0"/>
                  </a:cubicBezTo>
                  <a:lnTo>
                    <a:pt x="4848" y="4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10"/>
            <p:cNvGrpSpPr>
              <a:grpSpLocks/>
            </p:cNvGrpSpPr>
            <p:nvPr/>
          </p:nvGrpSpPr>
          <p:grpSpPr bwMode="auto">
            <a:xfrm>
              <a:off x="1195" y="104"/>
              <a:ext cx="3827" cy="429"/>
              <a:chOff x="1021" y="240"/>
              <a:chExt cx="3827" cy="429"/>
            </a:xfrm>
          </p:grpSpPr>
          <p:grpSp>
            <p:nvGrpSpPr>
              <p:cNvPr id="1084" name="Group 11"/>
              <p:cNvGrpSpPr>
                <a:grpSpLocks/>
              </p:cNvGrpSpPr>
              <p:nvPr/>
            </p:nvGrpSpPr>
            <p:grpSpPr bwMode="auto">
              <a:xfrm>
                <a:off x="1021" y="241"/>
                <a:ext cx="2208" cy="427"/>
                <a:chOff x="1021" y="241"/>
                <a:chExt cx="2208" cy="427"/>
              </a:xfrm>
            </p:grpSpPr>
            <p:sp>
              <p:nvSpPr>
                <p:cNvPr id="120844" name="Freeform 12"/>
                <p:cNvSpPr>
                  <a:spLocks/>
                </p:cNvSpPr>
                <p:nvPr/>
              </p:nvSpPr>
              <p:spPr bwMode="ltGray">
                <a:xfrm>
                  <a:off x="2257" y="633"/>
                  <a:ext cx="7" cy="8"/>
                </a:xfrm>
                <a:custGeom>
                  <a:avLst/>
                  <a:gdLst/>
                  <a:ahLst/>
                  <a:cxnLst>
                    <a:cxn ang="0">
                      <a:pos x="5" y="11"/>
                    </a:cxn>
                    <a:cxn ang="0">
                      <a:pos x="15" y="5"/>
                    </a:cxn>
                    <a:cxn ang="0">
                      <a:pos x="13" y="17"/>
                    </a:cxn>
                    <a:cxn ang="0">
                      <a:pos x="5" y="11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45" name="Freeform 13"/>
                <p:cNvSpPr>
                  <a:spLocks/>
                </p:cNvSpPr>
                <p:nvPr/>
              </p:nvSpPr>
              <p:spPr bwMode="ltGray">
                <a:xfrm>
                  <a:off x="2332" y="660"/>
                  <a:ext cx="9" cy="8"/>
                </a:xfrm>
                <a:custGeom>
                  <a:avLst/>
                  <a:gdLst/>
                  <a:ahLst/>
                  <a:cxnLst>
                    <a:cxn ang="0">
                      <a:pos x="3" y="13"/>
                    </a:cxn>
                    <a:cxn ang="0">
                      <a:pos x="11" y="3"/>
                    </a:cxn>
                    <a:cxn ang="0">
                      <a:pos x="7" y="19"/>
                    </a:cxn>
                    <a:cxn ang="0">
                      <a:pos x="3" y="13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46" name="Freeform 14"/>
                <p:cNvSpPr>
                  <a:spLocks/>
                </p:cNvSpPr>
                <p:nvPr/>
              </p:nvSpPr>
              <p:spPr bwMode="ltGray">
                <a:xfrm>
                  <a:off x="2120" y="616"/>
                  <a:ext cx="13" cy="14"/>
                </a:xfrm>
                <a:custGeom>
                  <a:avLst/>
                  <a:gdLst/>
                  <a:ahLst/>
                  <a:cxnLst>
                    <a:cxn ang="0">
                      <a:pos x="16" y="33"/>
                    </a:cxn>
                    <a:cxn ang="0">
                      <a:pos x="8" y="21"/>
                    </a:cxn>
                    <a:cxn ang="0">
                      <a:pos x="0" y="9"/>
                    </a:cxn>
                    <a:cxn ang="0">
                      <a:pos x="16" y="3"/>
                    </a:cxn>
                    <a:cxn ang="0">
                      <a:pos x="30" y="23"/>
                    </a:cxn>
                    <a:cxn ang="0">
                      <a:pos x="28" y="31"/>
                    </a:cxn>
                    <a:cxn ang="0">
                      <a:pos x="16" y="3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47" name="Freeform 15"/>
                <p:cNvSpPr>
                  <a:spLocks/>
                </p:cNvSpPr>
                <p:nvPr/>
              </p:nvSpPr>
              <p:spPr bwMode="ltGray">
                <a:xfrm>
                  <a:off x="1967" y="629"/>
                  <a:ext cx="11" cy="5"/>
                </a:xfrm>
                <a:custGeom>
                  <a:avLst/>
                  <a:gdLst/>
                  <a:ahLst/>
                  <a:cxnLst>
                    <a:cxn ang="0">
                      <a:pos x="15" y="16"/>
                    </a:cxn>
                    <a:cxn ang="0">
                      <a:pos x="3" y="8"/>
                    </a:cxn>
                    <a:cxn ang="0">
                      <a:pos x="15" y="0"/>
                    </a:cxn>
                    <a:cxn ang="0">
                      <a:pos x="15" y="16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48" name="Freeform 16"/>
                <p:cNvSpPr>
                  <a:spLocks/>
                </p:cNvSpPr>
                <p:nvPr/>
              </p:nvSpPr>
              <p:spPr bwMode="ltGray">
                <a:xfrm>
                  <a:off x="1921" y="635"/>
                  <a:ext cx="28" cy="16"/>
                </a:xfrm>
                <a:custGeom>
                  <a:avLst/>
                  <a:gdLst/>
                  <a:ahLst/>
                  <a:cxnLst>
                    <a:cxn ang="0">
                      <a:pos x="14" y="24"/>
                    </a:cxn>
                    <a:cxn ang="0">
                      <a:pos x="30" y="4"/>
                    </a:cxn>
                    <a:cxn ang="0">
                      <a:pos x="42" y="0"/>
                    </a:cxn>
                    <a:cxn ang="0">
                      <a:pos x="58" y="12"/>
                    </a:cxn>
                    <a:cxn ang="0">
                      <a:pos x="32" y="26"/>
                    </a:cxn>
                    <a:cxn ang="0">
                      <a:pos x="12" y="46"/>
                    </a:cxn>
                    <a:cxn ang="0">
                      <a:pos x="8" y="20"/>
                    </a:cxn>
                    <a:cxn ang="0">
                      <a:pos x="12" y="14"/>
                    </a:cxn>
                    <a:cxn ang="0">
                      <a:pos x="14" y="24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49" name="Freeform 17"/>
                <p:cNvSpPr>
                  <a:spLocks/>
                </p:cNvSpPr>
                <p:nvPr/>
              </p:nvSpPr>
              <p:spPr bwMode="ltGray">
                <a:xfrm>
                  <a:off x="1892" y="634"/>
                  <a:ext cx="29" cy="16"/>
                </a:xfrm>
                <a:custGeom>
                  <a:avLst/>
                  <a:gdLst/>
                  <a:ahLst/>
                  <a:cxnLst>
                    <a:cxn ang="0">
                      <a:pos x="0" y="31"/>
                    </a:cxn>
                    <a:cxn ang="0">
                      <a:pos x="18" y="25"/>
                    </a:cxn>
                    <a:cxn ang="0">
                      <a:pos x="52" y="1"/>
                    </a:cxn>
                    <a:cxn ang="0">
                      <a:pos x="64" y="3"/>
                    </a:cxn>
                    <a:cxn ang="0">
                      <a:pos x="50" y="19"/>
                    </a:cxn>
                    <a:cxn ang="0">
                      <a:pos x="28" y="33"/>
                    </a:cxn>
                    <a:cxn ang="0">
                      <a:pos x="22" y="47"/>
                    </a:cxn>
                    <a:cxn ang="0">
                      <a:pos x="16" y="45"/>
                    </a:cxn>
                    <a:cxn ang="0">
                      <a:pos x="12" y="39"/>
                    </a:cxn>
                    <a:cxn ang="0">
                      <a:pos x="0" y="35"/>
                    </a:cxn>
                    <a:cxn ang="0">
                      <a:pos x="0" y="3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50" name="Freeform 18"/>
                <p:cNvSpPr>
                  <a:spLocks/>
                </p:cNvSpPr>
                <p:nvPr/>
              </p:nvSpPr>
              <p:spPr bwMode="ltGray">
                <a:xfrm>
                  <a:off x="1735" y="547"/>
                  <a:ext cx="151" cy="93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36" y="18"/>
                    </a:cxn>
                    <a:cxn ang="0">
                      <a:pos x="46" y="30"/>
                    </a:cxn>
                    <a:cxn ang="0">
                      <a:pos x="76" y="52"/>
                    </a:cxn>
                    <a:cxn ang="0">
                      <a:pos x="92" y="66"/>
                    </a:cxn>
                    <a:cxn ang="0">
                      <a:pos x="122" y="98"/>
                    </a:cxn>
                    <a:cxn ang="0">
                      <a:pos x="136" y="128"/>
                    </a:cxn>
                    <a:cxn ang="0">
                      <a:pos x="148" y="132"/>
                    </a:cxn>
                    <a:cxn ang="0">
                      <a:pos x="154" y="150"/>
                    </a:cxn>
                    <a:cxn ang="0">
                      <a:pos x="176" y="152"/>
                    </a:cxn>
                    <a:cxn ang="0">
                      <a:pos x="170" y="196"/>
                    </a:cxn>
                    <a:cxn ang="0">
                      <a:pos x="180" y="224"/>
                    </a:cxn>
                    <a:cxn ang="0">
                      <a:pos x="198" y="232"/>
                    </a:cxn>
                    <a:cxn ang="0">
                      <a:pos x="216" y="234"/>
                    </a:cxn>
                    <a:cxn ang="0">
                      <a:pos x="236" y="242"/>
                    </a:cxn>
                    <a:cxn ang="0">
                      <a:pos x="254" y="236"/>
                    </a:cxn>
                    <a:cxn ang="0">
                      <a:pos x="272" y="248"/>
                    </a:cxn>
                    <a:cxn ang="0">
                      <a:pos x="296" y="256"/>
                    </a:cxn>
                    <a:cxn ang="0">
                      <a:pos x="314" y="264"/>
                    </a:cxn>
                    <a:cxn ang="0">
                      <a:pos x="352" y="266"/>
                    </a:cxn>
                    <a:cxn ang="0">
                      <a:pos x="342" y="274"/>
                    </a:cxn>
                    <a:cxn ang="0">
                      <a:pos x="322" y="272"/>
                    </a:cxn>
                    <a:cxn ang="0">
                      <a:pos x="300" y="270"/>
                    </a:cxn>
                    <a:cxn ang="0">
                      <a:pos x="288" y="266"/>
                    </a:cxn>
                    <a:cxn ang="0">
                      <a:pos x="252" y="264"/>
                    </a:cxn>
                    <a:cxn ang="0">
                      <a:pos x="234" y="260"/>
                    </a:cxn>
                    <a:cxn ang="0">
                      <a:pos x="172" y="242"/>
                    </a:cxn>
                    <a:cxn ang="0">
                      <a:pos x="160" y="216"/>
                    </a:cxn>
                    <a:cxn ang="0">
                      <a:pos x="126" y="200"/>
                    </a:cxn>
                    <a:cxn ang="0">
                      <a:pos x="108" y="186"/>
                    </a:cxn>
                    <a:cxn ang="0">
                      <a:pos x="94" y="158"/>
                    </a:cxn>
                    <a:cxn ang="0">
                      <a:pos x="68" y="108"/>
                    </a:cxn>
                    <a:cxn ang="0">
                      <a:pos x="64" y="102"/>
                    </a:cxn>
                    <a:cxn ang="0">
                      <a:pos x="58" y="100"/>
                    </a:cxn>
                    <a:cxn ang="0">
                      <a:pos x="54" y="88"/>
                    </a:cxn>
                    <a:cxn ang="0">
                      <a:pos x="38" y="58"/>
                    </a:cxn>
                    <a:cxn ang="0">
                      <a:pos x="20" y="40"/>
                    </a:cxn>
                    <a:cxn ang="0">
                      <a:pos x="4" y="22"/>
                    </a:cxn>
                    <a:cxn ang="0">
                      <a:pos x="10" y="2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51" name="Freeform 19"/>
                <p:cNvSpPr>
                  <a:spLocks/>
                </p:cNvSpPr>
                <p:nvPr/>
              </p:nvSpPr>
              <p:spPr bwMode="ltGray">
                <a:xfrm>
                  <a:off x="1827" y="541"/>
                  <a:ext cx="67" cy="68"/>
                </a:xfrm>
                <a:custGeom>
                  <a:avLst/>
                  <a:gdLst/>
                  <a:ahLst/>
                  <a:cxnLst>
                    <a:cxn ang="0">
                      <a:pos x="54" y="66"/>
                    </a:cxn>
                    <a:cxn ang="0">
                      <a:pos x="66" y="58"/>
                    </a:cxn>
                    <a:cxn ang="0">
                      <a:pos x="68" y="52"/>
                    </a:cxn>
                    <a:cxn ang="0">
                      <a:pos x="80" y="44"/>
                    </a:cxn>
                    <a:cxn ang="0">
                      <a:pos x="106" y="22"/>
                    </a:cxn>
                    <a:cxn ang="0">
                      <a:pos x="112" y="4"/>
                    </a:cxn>
                    <a:cxn ang="0">
                      <a:pos x="124" y="0"/>
                    </a:cxn>
                    <a:cxn ang="0">
                      <a:pos x="150" y="28"/>
                    </a:cxn>
                    <a:cxn ang="0">
                      <a:pos x="146" y="44"/>
                    </a:cxn>
                    <a:cxn ang="0">
                      <a:pos x="126" y="64"/>
                    </a:cxn>
                    <a:cxn ang="0">
                      <a:pos x="132" y="94"/>
                    </a:cxn>
                    <a:cxn ang="0">
                      <a:pos x="142" y="110"/>
                    </a:cxn>
                    <a:cxn ang="0">
                      <a:pos x="146" y="128"/>
                    </a:cxn>
                    <a:cxn ang="0">
                      <a:pos x="128" y="128"/>
                    </a:cxn>
                    <a:cxn ang="0">
                      <a:pos x="116" y="146"/>
                    </a:cxn>
                    <a:cxn ang="0">
                      <a:pos x="104" y="156"/>
                    </a:cxn>
                    <a:cxn ang="0">
                      <a:pos x="100" y="198"/>
                    </a:cxn>
                    <a:cxn ang="0">
                      <a:pos x="88" y="202"/>
                    </a:cxn>
                    <a:cxn ang="0">
                      <a:pos x="82" y="206"/>
                    </a:cxn>
                    <a:cxn ang="0">
                      <a:pos x="76" y="202"/>
                    </a:cxn>
                    <a:cxn ang="0">
                      <a:pos x="72" y="190"/>
                    </a:cxn>
                    <a:cxn ang="0">
                      <a:pos x="60" y="186"/>
                    </a:cxn>
                    <a:cxn ang="0">
                      <a:pos x="42" y="194"/>
                    </a:cxn>
                    <a:cxn ang="0">
                      <a:pos x="28" y="186"/>
                    </a:cxn>
                    <a:cxn ang="0">
                      <a:pos x="10" y="148"/>
                    </a:cxn>
                    <a:cxn ang="0">
                      <a:pos x="4" y="130"/>
                    </a:cxn>
                    <a:cxn ang="0">
                      <a:pos x="0" y="118"/>
                    </a:cxn>
                    <a:cxn ang="0">
                      <a:pos x="20" y="96"/>
                    </a:cxn>
                    <a:cxn ang="0">
                      <a:pos x="32" y="104"/>
                    </a:cxn>
                    <a:cxn ang="0">
                      <a:pos x="34" y="80"/>
                    </a:cxn>
                    <a:cxn ang="0">
                      <a:pos x="52" y="70"/>
                    </a:cxn>
                    <a:cxn ang="0">
                      <a:pos x="54" y="66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52" name="Freeform 20"/>
                <p:cNvSpPr>
                  <a:spLocks/>
                </p:cNvSpPr>
                <p:nvPr/>
              </p:nvSpPr>
              <p:spPr bwMode="ltGray">
                <a:xfrm>
                  <a:off x="1892" y="572"/>
                  <a:ext cx="47" cy="13"/>
                </a:xfrm>
                <a:custGeom>
                  <a:avLst/>
                  <a:gdLst/>
                  <a:ahLst/>
                  <a:cxnLst>
                    <a:cxn ang="0">
                      <a:pos x="4" y="32"/>
                    </a:cxn>
                    <a:cxn ang="0">
                      <a:pos x="18" y="10"/>
                    </a:cxn>
                    <a:cxn ang="0">
                      <a:pos x="46" y="20"/>
                    </a:cxn>
                    <a:cxn ang="0">
                      <a:pos x="72" y="14"/>
                    </a:cxn>
                    <a:cxn ang="0">
                      <a:pos x="90" y="0"/>
                    </a:cxn>
                    <a:cxn ang="0">
                      <a:pos x="76" y="26"/>
                    </a:cxn>
                    <a:cxn ang="0">
                      <a:pos x="60" y="38"/>
                    </a:cxn>
                    <a:cxn ang="0">
                      <a:pos x="42" y="32"/>
                    </a:cxn>
                    <a:cxn ang="0">
                      <a:pos x="14" y="30"/>
                    </a:cxn>
                    <a:cxn ang="0">
                      <a:pos x="4" y="32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53" name="Freeform 21"/>
                <p:cNvSpPr>
                  <a:spLocks/>
                </p:cNvSpPr>
                <p:nvPr/>
              </p:nvSpPr>
              <p:spPr bwMode="ltGray">
                <a:xfrm>
                  <a:off x="1890" y="588"/>
                  <a:ext cx="32" cy="34"/>
                </a:xfrm>
                <a:custGeom>
                  <a:avLst/>
                  <a:gdLst/>
                  <a:ahLst/>
                  <a:cxnLst>
                    <a:cxn ang="0">
                      <a:pos x="8" y="18"/>
                    </a:cxn>
                    <a:cxn ang="0">
                      <a:pos x="18" y="0"/>
                    </a:cxn>
                    <a:cxn ang="0">
                      <a:pos x="34" y="18"/>
                    </a:cxn>
                    <a:cxn ang="0">
                      <a:pos x="62" y="4"/>
                    </a:cxn>
                    <a:cxn ang="0">
                      <a:pos x="46" y="34"/>
                    </a:cxn>
                    <a:cxn ang="0">
                      <a:pos x="54" y="48"/>
                    </a:cxn>
                    <a:cxn ang="0">
                      <a:pos x="58" y="60"/>
                    </a:cxn>
                    <a:cxn ang="0">
                      <a:pos x="46" y="74"/>
                    </a:cxn>
                    <a:cxn ang="0">
                      <a:pos x="34" y="60"/>
                    </a:cxn>
                    <a:cxn ang="0">
                      <a:pos x="22" y="48"/>
                    </a:cxn>
                    <a:cxn ang="0">
                      <a:pos x="28" y="68"/>
                    </a:cxn>
                    <a:cxn ang="0">
                      <a:pos x="30" y="74"/>
                    </a:cxn>
                    <a:cxn ang="0">
                      <a:pos x="20" y="104"/>
                    </a:cxn>
                    <a:cxn ang="0">
                      <a:pos x="12" y="102"/>
                    </a:cxn>
                    <a:cxn ang="0">
                      <a:pos x="8" y="90"/>
                    </a:cxn>
                    <a:cxn ang="0">
                      <a:pos x="0" y="54"/>
                    </a:cxn>
                    <a:cxn ang="0">
                      <a:pos x="2" y="30"/>
                    </a:cxn>
                    <a:cxn ang="0">
                      <a:pos x="8" y="18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54" name="Freeform 22"/>
                <p:cNvSpPr>
                  <a:spLocks/>
                </p:cNvSpPr>
                <p:nvPr/>
              </p:nvSpPr>
              <p:spPr bwMode="ltGray">
                <a:xfrm>
                  <a:off x="1944" y="569"/>
                  <a:ext cx="16" cy="20"/>
                </a:xfrm>
                <a:custGeom>
                  <a:avLst/>
                  <a:gdLst/>
                  <a:ahLst/>
                  <a:cxnLst>
                    <a:cxn ang="0">
                      <a:pos x="3" y="28"/>
                    </a:cxn>
                    <a:cxn ang="0">
                      <a:pos x="13" y="0"/>
                    </a:cxn>
                    <a:cxn ang="0">
                      <a:pos x="15" y="28"/>
                    </a:cxn>
                    <a:cxn ang="0">
                      <a:pos x="37" y="38"/>
                    </a:cxn>
                    <a:cxn ang="0">
                      <a:pos x="19" y="44"/>
                    </a:cxn>
                    <a:cxn ang="0">
                      <a:pos x="5" y="58"/>
                    </a:cxn>
                    <a:cxn ang="0">
                      <a:pos x="1" y="34"/>
                    </a:cxn>
                    <a:cxn ang="0">
                      <a:pos x="3" y="28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55" name="Freeform 23"/>
                <p:cNvSpPr>
                  <a:spLocks/>
                </p:cNvSpPr>
                <p:nvPr/>
              </p:nvSpPr>
              <p:spPr bwMode="ltGray">
                <a:xfrm>
                  <a:off x="1948" y="600"/>
                  <a:ext cx="20" cy="10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29" y="0"/>
                    </a:cxn>
                    <a:cxn ang="0">
                      <a:pos x="49" y="16"/>
                    </a:cxn>
                    <a:cxn ang="0">
                      <a:pos x="35" y="14"/>
                    </a:cxn>
                    <a:cxn ang="0">
                      <a:pos x="3" y="16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56" name="Freeform 24"/>
                <p:cNvSpPr>
                  <a:spLocks/>
                </p:cNvSpPr>
                <p:nvPr/>
              </p:nvSpPr>
              <p:spPr bwMode="ltGray">
                <a:xfrm>
                  <a:off x="1969" y="585"/>
                  <a:ext cx="26" cy="17"/>
                </a:xfrm>
                <a:custGeom>
                  <a:avLst/>
                  <a:gdLst/>
                  <a:ahLst/>
                  <a:cxnLst>
                    <a:cxn ang="0">
                      <a:pos x="21" y="38"/>
                    </a:cxn>
                    <a:cxn ang="0">
                      <a:pos x="15" y="26"/>
                    </a:cxn>
                    <a:cxn ang="0">
                      <a:pos x="3" y="22"/>
                    </a:cxn>
                    <a:cxn ang="0">
                      <a:pos x="13" y="8"/>
                    </a:cxn>
                    <a:cxn ang="0">
                      <a:pos x="25" y="0"/>
                    </a:cxn>
                    <a:cxn ang="0">
                      <a:pos x="49" y="10"/>
                    </a:cxn>
                    <a:cxn ang="0">
                      <a:pos x="53" y="20"/>
                    </a:cxn>
                    <a:cxn ang="0">
                      <a:pos x="61" y="32"/>
                    </a:cxn>
                    <a:cxn ang="0">
                      <a:pos x="41" y="38"/>
                    </a:cxn>
                    <a:cxn ang="0">
                      <a:pos x="23" y="44"/>
                    </a:cxn>
                    <a:cxn ang="0">
                      <a:pos x="21" y="38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57" name="Freeform 25"/>
                <p:cNvSpPr>
                  <a:spLocks/>
                </p:cNvSpPr>
                <p:nvPr/>
              </p:nvSpPr>
              <p:spPr bwMode="ltGray">
                <a:xfrm>
                  <a:off x="1976" y="593"/>
                  <a:ext cx="122" cy="61"/>
                </a:xfrm>
                <a:custGeom>
                  <a:avLst/>
                  <a:gdLst/>
                  <a:ahLst/>
                  <a:cxnLst>
                    <a:cxn ang="0">
                      <a:pos x="46" y="28"/>
                    </a:cxn>
                    <a:cxn ang="0">
                      <a:pos x="36" y="14"/>
                    </a:cxn>
                    <a:cxn ang="0">
                      <a:pos x="26" y="30"/>
                    </a:cxn>
                    <a:cxn ang="0">
                      <a:pos x="0" y="24"/>
                    </a:cxn>
                    <a:cxn ang="0">
                      <a:pos x="10" y="42"/>
                    </a:cxn>
                    <a:cxn ang="0">
                      <a:pos x="16" y="62"/>
                    </a:cxn>
                    <a:cxn ang="0">
                      <a:pos x="24" y="48"/>
                    </a:cxn>
                    <a:cxn ang="0">
                      <a:pos x="30" y="44"/>
                    </a:cxn>
                    <a:cxn ang="0">
                      <a:pos x="48" y="56"/>
                    </a:cxn>
                    <a:cxn ang="0">
                      <a:pos x="70" y="62"/>
                    </a:cxn>
                    <a:cxn ang="0">
                      <a:pos x="88" y="72"/>
                    </a:cxn>
                    <a:cxn ang="0">
                      <a:pos x="106" y="102"/>
                    </a:cxn>
                    <a:cxn ang="0">
                      <a:pos x="104" y="122"/>
                    </a:cxn>
                    <a:cxn ang="0">
                      <a:pos x="98" y="134"/>
                    </a:cxn>
                    <a:cxn ang="0">
                      <a:pos x="122" y="128"/>
                    </a:cxn>
                    <a:cxn ang="0">
                      <a:pos x="140" y="140"/>
                    </a:cxn>
                    <a:cxn ang="0">
                      <a:pos x="168" y="148"/>
                    </a:cxn>
                    <a:cxn ang="0">
                      <a:pos x="174" y="146"/>
                    </a:cxn>
                    <a:cxn ang="0">
                      <a:pos x="168" y="134"/>
                    </a:cxn>
                    <a:cxn ang="0">
                      <a:pos x="178" y="136"/>
                    </a:cxn>
                    <a:cxn ang="0">
                      <a:pos x="186" y="118"/>
                    </a:cxn>
                    <a:cxn ang="0">
                      <a:pos x="202" y="122"/>
                    </a:cxn>
                    <a:cxn ang="0">
                      <a:pos x="214" y="130"/>
                    </a:cxn>
                    <a:cxn ang="0">
                      <a:pos x="244" y="168"/>
                    </a:cxn>
                    <a:cxn ang="0">
                      <a:pos x="262" y="178"/>
                    </a:cxn>
                    <a:cxn ang="0">
                      <a:pos x="284" y="170"/>
                    </a:cxn>
                    <a:cxn ang="0">
                      <a:pos x="268" y="160"/>
                    </a:cxn>
                    <a:cxn ang="0">
                      <a:pos x="256" y="138"/>
                    </a:cxn>
                    <a:cxn ang="0">
                      <a:pos x="250" y="132"/>
                    </a:cxn>
                    <a:cxn ang="0">
                      <a:pos x="248" y="122"/>
                    </a:cxn>
                    <a:cxn ang="0">
                      <a:pos x="236" y="116"/>
                    </a:cxn>
                    <a:cxn ang="0">
                      <a:pos x="240" y="96"/>
                    </a:cxn>
                    <a:cxn ang="0">
                      <a:pos x="220" y="86"/>
                    </a:cxn>
                    <a:cxn ang="0">
                      <a:pos x="210" y="70"/>
                    </a:cxn>
                    <a:cxn ang="0">
                      <a:pos x="190" y="54"/>
                    </a:cxn>
                    <a:cxn ang="0">
                      <a:pos x="168" y="38"/>
                    </a:cxn>
                    <a:cxn ang="0">
                      <a:pos x="156" y="34"/>
                    </a:cxn>
                    <a:cxn ang="0">
                      <a:pos x="120" y="16"/>
                    </a:cxn>
                    <a:cxn ang="0">
                      <a:pos x="102" y="4"/>
                    </a:cxn>
                    <a:cxn ang="0">
                      <a:pos x="96" y="0"/>
                    </a:cxn>
                    <a:cxn ang="0">
                      <a:pos x="70" y="10"/>
                    </a:cxn>
                    <a:cxn ang="0">
                      <a:pos x="56" y="32"/>
                    </a:cxn>
                    <a:cxn ang="0">
                      <a:pos x="46" y="28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58" name="Freeform 26"/>
                <p:cNvSpPr>
                  <a:spLocks/>
                </p:cNvSpPr>
                <p:nvPr/>
              </p:nvSpPr>
              <p:spPr bwMode="ltGray">
                <a:xfrm>
                  <a:off x="2082" y="599"/>
                  <a:ext cx="33" cy="26"/>
                </a:xfrm>
                <a:custGeom>
                  <a:avLst/>
                  <a:gdLst/>
                  <a:ahLst/>
                  <a:cxnLst>
                    <a:cxn ang="0">
                      <a:pos x="1" y="58"/>
                    </a:cxn>
                    <a:cxn ang="0">
                      <a:pos x="27" y="60"/>
                    </a:cxn>
                    <a:cxn ang="0">
                      <a:pos x="45" y="48"/>
                    </a:cxn>
                    <a:cxn ang="0">
                      <a:pos x="57" y="30"/>
                    </a:cxn>
                    <a:cxn ang="0">
                      <a:pos x="43" y="14"/>
                    </a:cxn>
                    <a:cxn ang="0">
                      <a:pos x="43" y="4"/>
                    </a:cxn>
                    <a:cxn ang="0">
                      <a:pos x="71" y="26"/>
                    </a:cxn>
                    <a:cxn ang="0">
                      <a:pos x="67" y="54"/>
                    </a:cxn>
                    <a:cxn ang="0">
                      <a:pos x="33" y="78"/>
                    </a:cxn>
                    <a:cxn ang="0">
                      <a:pos x="9" y="66"/>
                    </a:cxn>
                    <a:cxn ang="0">
                      <a:pos x="3" y="62"/>
                    </a:cxn>
                    <a:cxn ang="0">
                      <a:pos x="1" y="58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59" name="Freeform 27"/>
                <p:cNvSpPr>
                  <a:spLocks/>
                </p:cNvSpPr>
                <p:nvPr/>
              </p:nvSpPr>
              <p:spPr bwMode="ltGray">
                <a:xfrm>
                  <a:off x="2152" y="544"/>
                  <a:ext cx="8" cy="6"/>
                </a:xfrm>
                <a:custGeom>
                  <a:avLst/>
                  <a:gdLst/>
                  <a:ahLst/>
                  <a:cxnLst>
                    <a:cxn ang="0">
                      <a:pos x="3" y="4"/>
                    </a:cxn>
                    <a:cxn ang="0">
                      <a:pos x="3" y="14"/>
                    </a:cxn>
                    <a:cxn ang="0">
                      <a:pos x="3" y="4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60" name="Freeform 28"/>
                <p:cNvSpPr>
                  <a:spLocks/>
                </p:cNvSpPr>
                <p:nvPr/>
              </p:nvSpPr>
              <p:spPr bwMode="ltGray">
                <a:xfrm>
                  <a:off x="2194" y="584"/>
                  <a:ext cx="11" cy="8"/>
                </a:xfrm>
                <a:custGeom>
                  <a:avLst/>
                  <a:gdLst/>
                  <a:ahLst/>
                  <a:cxnLst>
                    <a:cxn ang="0">
                      <a:pos x="8" y="14"/>
                    </a:cxn>
                    <a:cxn ang="0">
                      <a:pos x="14" y="0"/>
                    </a:cxn>
                    <a:cxn ang="0">
                      <a:pos x="14" y="22"/>
                    </a:cxn>
                    <a:cxn ang="0">
                      <a:pos x="8" y="14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61" name="Freeform 29"/>
                <p:cNvSpPr>
                  <a:spLocks/>
                </p:cNvSpPr>
                <p:nvPr/>
              </p:nvSpPr>
              <p:spPr bwMode="ltGray">
                <a:xfrm>
                  <a:off x="2059" y="494"/>
                  <a:ext cx="8" cy="5"/>
                </a:xfrm>
                <a:custGeom>
                  <a:avLst/>
                  <a:gdLst/>
                  <a:ahLst/>
                  <a:cxnLst>
                    <a:cxn ang="0">
                      <a:pos x="7" y="12"/>
                    </a:cxn>
                    <a:cxn ang="0">
                      <a:pos x="17" y="2"/>
                    </a:cxn>
                    <a:cxn ang="0">
                      <a:pos x="9" y="12"/>
                    </a:cxn>
                    <a:cxn ang="0">
                      <a:pos x="7" y="12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62" name="Freeform 30"/>
                <p:cNvSpPr>
                  <a:spLocks/>
                </p:cNvSpPr>
                <p:nvPr/>
              </p:nvSpPr>
              <p:spPr bwMode="ltGray">
                <a:xfrm>
                  <a:off x="1988" y="536"/>
                  <a:ext cx="8" cy="5"/>
                </a:xfrm>
                <a:custGeom>
                  <a:avLst/>
                  <a:gdLst/>
                  <a:ahLst/>
                  <a:cxnLst>
                    <a:cxn ang="0">
                      <a:pos x="7" y="12"/>
                    </a:cxn>
                    <a:cxn ang="0">
                      <a:pos x="15" y="2"/>
                    </a:cxn>
                    <a:cxn ang="0">
                      <a:pos x="15" y="14"/>
                    </a:cxn>
                    <a:cxn ang="0">
                      <a:pos x="7" y="12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63" name="Freeform 31"/>
                <p:cNvSpPr>
                  <a:spLocks/>
                </p:cNvSpPr>
                <p:nvPr/>
              </p:nvSpPr>
              <p:spPr bwMode="ltGray">
                <a:xfrm>
                  <a:off x="1910" y="523"/>
                  <a:ext cx="34" cy="27"/>
                </a:xfrm>
                <a:custGeom>
                  <a:avLst/>
                  <a:gdLst/>
                  <a:ahLst/>
                  <a:cxnLst>
                    <a:cxn ang="0">
                      <a:pos x="0" y="50"/>
                    </a:cxn>
                    <a:cxn ang="0">
                      <a:pos x="14" y="24"/>
                    </a:cxn>
                    <a:cxn ang="0">
                      <a:pos x="26" y="20"/>
                    </a:cxn>
                    <a:cxn ang="0">
                      <a:pos x="48" y="18"/>
                    </a:cxn>
                    <a:cxn ang="0">
                      <a:pos x="58" y="0"/>
                    </a:cxn>
                    <a:cxn ang="0">
                      <a:pos x="80" y="40"/>
                    </a:cxn>
                    <a:cxn ang="0">
                      <a:pos x="70" y="56"/>
                    </a:cxn>
                    <a:cxn ang="0">
                      <a:pos x="54" y="62"/>
                    </a:cxn>
                    <a:cxn ang="0">
                      <a:pos x="48" y="80"/>
                    </a:cxn>
                    <a:cxn ang="0">
                      <a:pos x="32" y="68"/>
                    </a:cxn>
                    <a:cxn ang="0">
                      <a:pos x="38" y="52"/>
                    </a:cxn>
                    <a:cxn ang="0">
                      <a:pos x="30" y="28"/>
                    </a:cxn>
                    <a:cxn ang="0">
                      <a:pos x="20" y="48"/>
                    </a:cxn>
                    <a:cxn ang="0">
                      <a:pos x="8" y="56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64" name="Freeform 32"/>
                <p:cNvSpPr>
                  <a:spLocks/>
                </p:cNvSpPr>
                <p:nvPr/>
              </p:nvSpPr>
              <p:spPr bwMode="ltGray">
                <a:xfrm>
                  <a:off x="1899" y="466"/>
                  <a:ext cx="40" cy="58"/>
                </a:xfrm>
                <a:custGeom>
                  <a:avLst/>
                  <a:gdLst/>
                  <a:ahLst/>
                  <a:cxnLst>
                    <a:cxn ang="0">
                      <a:pos x="14" y="96"/>
                    </a:cxn>
                    <a:cxn ang="0">
                      <a:pos x="26" y="128"/>
                    </a:cxn>
                    <a:cxn ang="0">
                      <a:pos x="32" y="108"/>
                    </a:cxn>
                    <a:cxn ang="0">
                      <a:pos x="52" y="100"/>
                    </a:cxn>
                    <a:cxn ang="0">
                      <a:pos x="46" y="124"/>
                    </a:cxn>
                    <a:cxn ang="0">
                      <a:pos x="66" y="126"/>
                    </a:cxn>
                    <a:cxn ang="0">
                      <a:pos x="76" y="142"/>
                    </a:cxn>
                    <a:cxn ang="0">
                      <a:pos x="58" y="148"/>
                    </a:cxn>
                    <a:cxn ang="0">
                      <a:pos x="74" y="174"/>
                    </a:cxn>
                    <a:cxn ang="0">
                      <a:pos x="84" y="154"/>
                    </a:cxn>
                    <a:cxn ang="0">
                      <a:pos x="82" y="112"/>
                    </a:cxn>
                    <a:cxn ang="0">
                      <a:pos x="60" y="106"/>
                    </a:cxn>
                    <a:cxn ang="0">
                      <a:pos x="50" y="82"/>
                    </a:cxn>
                    <a:cxn ang="0">
                      <a:pos x="34" y="82"/>
                    </a:cxn>
                    <a:cxn ang="0">
                      <a:pos x="30" y="70"/>
                    </a:cxn>
                    <a:cxn ang="0">
                      <a:pos x="42" y="42"/>
                    </a:cxn>
                    <a:cxn ang="0">
                      <a:pos x="30" y="0"/>
                    </a:cxn>
                    <a:cxn ang="0">
                      <a:pos x="18" y="22"/>
                    </a:cxn>
                    <a:cxn ang="0">
                      <a:pos x="4" y="46"/>
                    </a:cxn>
                    <a:cxn ang="0">
                      <a:pos x="14" y="76"/>
                    </a:cxn>
                    <a:cxn ang="0">
                      <a:pos x="14" y="96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65" name="Freeform 33"/>
                <p:cNvSpPr>
                  <a:spLocks/>
                </p:cNvSpPr>
                <p:nvPr/>
              </p:nvSpPr>
              <p:spPr bwMode="ltGray">
                <a:xfrm>
                  <a:off x="1909" y="508"/>
                  <a:ext cx="14" cy="17"/>
                </a:xfrm>
                <a:custGeom>
                  <a:avLst/>
                  <a:gdLst/>
                  <a:ahLst/>
                  <a:cxnLst>
                    <a:cxn ang="0">
                      <a:pos x="6" y="24"/>
                    </a:cxn>
                    <a:cxn ang="0">
                      <a:pos x="12" y="0"/>
                    </a:cxn>
                    <a:cxn ang="0">
                      <a:pos x="20" y="16"/>
                    </a:cxn>
                    <a:cxn ang="0">
                      <a:pos x="22" y="24"/>
                    </a:cxn>
                    <a:cxn ang="0">
                      <a:pos x="28" y="26"/>
                    </a:cxn>
                    <a:cxn ang="0">
                      <a:pos x="32" y="38"/>
                    </a:cxn>
                    <a:cxn ang="0">
                      <a:pos x="18" y="50"/>
                    </a:cxn>
                    <a:cxn ang="0">
                      <a:pos x="6" y="24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66" name="Freeform 34"/>
                <p:cNvSpPr>
                  <a:spLocks/>
                </p:cNvSpPr>
                <p:nvPr/>
              </p:nvSpPr>
              <p:spPr bwMode="ltGray">
                <a:xfrm>
                  <a:off x="1881" y="512"/>
                  <a:ext cx="19" cy="17"/>
                </a:xfrm>
                <a:custGeom>
                  <a:avLst/>
                  <a:gdLst/>
                  <a:ahLst/>
                  <a:cxnLst>
                    <a:cxn ang="0">
                      <a:pos x="0" y="44"/>
                    </a:cxn>
                    <a:cxn ang="0">
                      <a:pos x="22" y="20"/>
                    </a:cxn>
                    <a:cxn ang="0">
                      <a:pos x="36" y="0"/>
                    </a:cxn>
                    <a:cxn ang="0">
                      <a:pos x="24" y="28"/>
                    </a:cxn>
                    <a:cxn ang="0">
                      <a:pos x="2" y="50"/>
                    </a:cxn>
                    <a:cxn ang="0">
                      <a:pos x="0" y="44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67" name="Freeform 35"/>
                <p:cNvSpPr>
                  <a:spLocks/>
                </p:cNvSpPr>
                <p:nvPr/>
              </p:nvSpPr>
              <p:spPr bwMode="ltGray">
                <a:xfrm>
                  <a:off x="2930" y="489"/>
                  <a:ext cx="299" cy="179"/>
                </a:xfrm>
                <a:custGeom>
                  <a:avLst/>
                  <a:gdLst/>
                  <a:ahLst/>
                  <a:cxnLst>
                    <a:cxn ang="0">
                      <a:pos x="21" y="280"/>
                    </a:cxn>
                    <a:cxn ang="0">
                      <a:pos x="24" y="250"/>
                    </a:cxn>
                    <a:cxn ang="0">
                      <a:pos x="22" y="245"/>
                    </a:cxn>
                    <a:cxn ang="0">
                      <a:pos x="16" y="218"/>
                    </a:cxn>
                    <a:cxn ang="0">
                      <a:pos x="4" y="215"/>
                    </a:cxn>
                    <a:cxn ang="0">
                      <a:pos x="0" y="191"/>
                    </a:cxn>
                    <a:cxn ang="0">
                      <a:pos x="12" y="180"/>
                    </a:cxn>
                    <a:cxn ang="0">
                      <a:pos x="6" y="165"/>
                    </a:cxn>
                    <a:cxn ang="0">
                      <a:pos x="2" y="160"/>
                    </a:cxn>
                    <a:cxn ang="0">
                      <a:pos x="28" y="120"/>
                    </a:cxn>
                    <a:cxn ang="0">
                      <a:pos x="44" y="96"/>
                    </a:cxn>
                    <a:cxn ang="0">
                      <a:pos x="42" y="70"/>
                    </a:cxn>
                    <a:cxn ang="0">
                      <a:pos x="24" y="43"/>
                    </a:cxn>
                    <a:cxn ang="0">
                      <a:pos x="20" y="32"/>
                    </a:cxn>
                    <a:cxn ang="0">
                      <a:pos x="26" y="36"/>
                    </a:cxn>
                    <a:cxn ang="0">
                      <a:pos x="48" y="35"/>
                    </a:cxn>
                    <a:cxn ang="0">
                      <a:pos x="64" y="11"/>
                    </a:cxn>
                    <a:cxn ang="0">
                      <a:pos x="82" y="0"/>
                    </a:cxn>
                    <a:cxn ang="0">
                      <a:pos x="88" y="2"/>
                    </a:cxn>
                    <a:cxn ang="0">
                      <a:pos x="92" y="9"/>
                    </a:cxn>
                    <a:cxn ang="0">
                      <a:pos x="98" y="5"/>
                    </a:cxn>
                    <a:cxn ang="0">
                      <a:pos x="110" y="8"/>
                    </a:cxn>
                    <a:cxn ang="0">
                      <a:pos x="116" y="9"/>
                    </a:cxn>
                    <a:cxn ang="0">
                      <a:pos x="141" y="14"/>
                    </a:cxn>
                    <a:cxn ang="0">
                      <a:pos x="155" y="24"/>
                    </a:cxn>
                    <a:cxn ang="0">
                      <a:pos x="167" y="17"/>
                    </a:cxn>
                    <a:cxn ang="0">
                      <a:pos x="173" y="14"/>
                    </a:cxn>
                    <a:cxn ang="0">
                      <a:pos x="195" y="14"/>
                    </a:cxn>
                    <a:cxn ang="0">
                      <a:pos x="211" y="32"/>
                    </a:cxn>
                    <a:cxn ang="0">
                      <a:pos x="231" y="59"/>
                    </a:cxn>
                    <a:cxn ang="0">
                      <a:pos x="245" y="70"/>
                    </a:cxn>
                    <a:cxn ang="0">
                      <a:pos x="257" y="68"/>
                    </a:cxn>
                    <a:cxn ang="0">
                      <a:pos x="270" y="65"/>
                    </a:cxn>
                    <a:cxn ang="0">
                      <a:pos x="290" y="71"/>
                    </a:cxn>
                    <a:cxn ang="0">
                      <a:pos x="300" y="81"/>
                    </a:cxn>
                    <a:cxn ang="0">
                      <a:pos x="308" y="90"/>
                    </a:cxn>
                    <a:cxn ang="0">
                      <a:pos x="318" y="111"/>
                    </a:cxn>
                    <a:cxn ang="0">
                      <a:pos x="322" y="120"/>
                    </a:cxn>
                    <a:cxn ang="0">
                      <a:pos x="324" y="125"/>
                    </a:cxn>
                    <a:cxn ang="0">
                      <a:pos x="310" y="142"/>
                    </a:cxn>
                    <a:cxn ang="0">
                      <a:pos x="322" y="141"/>
                    </a:cxn>
                    <a:cxn ang="0">
                      <a:pos x="342" y="155"/>
                    </a:cxn>
                    <a:cxn ang="0">
                      <a:pos x="364" y="157"/>
                    </a:cxn>
                    <a:cxn ang="0">
                      <a:pos x="380" y="168"/>
                    </a:cxn>
                    <a:cxn ang="0">
                      <a:pos x="382" y="172"/>
                    </a:cxn>
                    <a:cxn ang="0">
                      <a:pos x="382" y="176"/>
                    </a:cxn>
                    <a:cxn ang="0">
                      <a:pos x="394" y="172"/>
                    </a:cxn>
                    <a:cxn ang="0">
                      <a:pos x="400" y="171"/>
                    </a:cxn>
                    <a:cxn ang="0">
                      <a:pos x="439" y="185"/>
                    </a:cxn>
                    <a:cxn ang="0">
                      <a:pos x="447" y="199"/>
                    </a:cxn>
                    <a:cxn ang="0">
                      <a:pos x="465" y="201"/>
                    </a:cxn>
                    <a:cxn ang="0">
                      <a:pos x="471" y="215"/>
                    </a:cxn>
                    <a:cxn ang="0">
                      <a:pos x="451" y="258"/>
                    </a:cxn>
                    <a:cxn ang="0">
                      <a:pos x="435" y="281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68" name="Freeform 36"/>
                <p:cNvSpPr>
                  <a:spLocks/>
                </p:cNvSpPr>
                <p:nvPr/>
              </p:nvSpPr>
              <p:spPr bwMode="ltGray">
                <a:xfrm>
                  <a:off x="2534" y="242"/>
                  <a:ext cx="420" cy="283"/>
                </a:xfrm>
                <a:custGeom>
                  <a:avLst/>
                  <a:gdLst/>
                  <a:ahLst/>
                  <a:cxnLst>
                    <a:cxn ang="0">
                      <a:pos x="406" y="6"/>
                    </a:cxn>
                    <a:cxn ang="0">
                      <a:pos x="502" y="34"/>
                    </a:cxn>
                    <a:cxn ang="0">
                      <a:pos x="550" y="38"/>
                    </a:cxn>
                    <a:cxn ang="0">
                      <a:pos x="578" y="130"/>
                    </a:cxn>
                    <a:cxn ang="0">
                      <a:pos x="586" y="90"/>
                    </a:cxn>
                    <a:cxn ang="0">
                      <a:pos x="606" y="70"/>
                    </a:cxn>
                    <a:cxn ang="0">
                      <a:pos x="642" y="126"/>
                    </a:cxn>
                    <a:cxn ang="0">
                      <a:pos x="682" y="98"/>
                    </a:cxn>
                    <a:cxn ang="0">
                      <a:pos x="706" y="86"/>
                    </a:cxn>
                    <a:cxn ang="0">
                      <a:pos x="762" y="2"/>
                    </a:cxn>
                    <a:cxn ang="0">
                      <a:pos x="798" y="70"/>
                    </a:cxn>
                    <a:cxn ang="0">
                      <a:pos x="798" y="130"/>
                    </a:cxn>
                    <a:cxn ang="0">
                      <a:pos x="790" y="158"/>
                    </a:cxn>
                    <a:cxn ang="0">
                      <a:pos x="766" y="162"/>
                    </a:cxn>
                    <a:cxn ang="0">
                      <a:pos x="762" y="186"/>
                    </a:cxn>
                    <a:cxn ang="0">
                      <a:pos x="802" y="226"/>
                    </a:cxn>
                    <a:cxn ang="0">
                      <a:pos x="786" y="322"/>
                    </a:cxn>
                    <a:cxn ang="0">
                      <a:pos x="830" y="414"/>
                    </a:cxn>
                    <a:cxn ang="0">
                      <a:pos x="854" y="450"/>
                    </a:cxn>
                    <a:cxn ang="0">
                      <a:pos x="830" y="450"/>
                    </a:cxn>
                    <a:cxn ang="0">
                      <a:pos x="746" y="378"/>
                    </a:cxn>
                    <a:cxn ang="0">
                      <a:pos x="678" y="402"/>
                    </a:cxn>
                    <a:cxn ang="0">
                      <a:pos x="590" y="442"/>
                    </a:cxn>
                    <a:cxn ang="0">
                      <a:pos x="642" y="578"/>
                    </a:cxn>
                    <a:cxn ang="0">
                      <a:pos x="710" y="610"/>
                    </a:cxn>
                    <a:cxn ang="0">
                      <a:pos x="738" y="550"/>
                    </a:cxn>
                    <a:cxn ang="0">
                      <a:pos x="774" y="570"/>
                    </a:cxn>
                    <a:cxn ang="0">
                      <a:pos x="766" y="630"/>
                    </a:cxn>
                    <a:cxn ang="0">
                      <a:pos x="802" y="670"/>
                    </a:cxn>
                    <a:cxn ang="0">
                      <a:pos x="838" y="658"/>
                    </a:cxn>
                    <a:cxn ang="0">
                      <a:pos x="922" y="806"/>
                    </a:cxn>
                    <a:cxn ang="0">
                      <a:pos x="942" y="826"/>
                    </a:cxn>
                    <a:cxn ang="0">
                      <a:pos x="874" y="810"/>
                    </a:cxn>
                    <a:cxn ang="0">
                      <a:pos x="830" y="758"/>
                    </a:cxn>
                    <a:cxn ang="0">
                      <a:pos x="778" y="710"/>
                    </a:cxn>
                    <a:cxn ang="0">
                      <a:pos x="702" y="662"/>
                    </a:cxn>
                    <a:cxn ang="0">
                      <a:pos x="614" y="646"/>
                    </a:cxn>
                    <a:cxn ang="0">
                      <a:pos x="506" y="594"/>
                    </a:cxn>
                    <a:cxn ang="0">
                      <a:pos x="462" y="506"/>
                    </a:cxn>
                    <a:cxn ang="0">
                      <a:pos x="430" y="462"/>
                    </a:cxn>
                    <a:cxn ang="0">
                      <a:pos x="382" y="430"/>
                    </a:cxn>
                    <a:cxn ang="0">
                      <a:pos x="342" y="370"/>
                    </a:cxn>
                    <a:cxn ang="0">
                      <a:pos x="354" y="414"/>
                    </a:cxn>
                    <a:cxn ang="0">
                      <a:pos x="418" y="494"/>
                    </a:cxn>
                    <a:cxn ang="0">
                      <a:pos x="422" y="526"/>
                    </a:cxn>
                    <a:cxn ang="0">
                      <a:pos x="394" y="498"/>
                    </a:cxn>
                    <a:cxn ang="0">
                      <a:pos x="354" y="466"/>
                    </a:cxn>
                    <a:cxn ang="0">
                      <a:pos x="314" y="402"/>
                    </a:cxn>
                    <a:cxn ang="0">
                      <a:pos x="266" y="346"/>
                    </a:cxn>
                    <a:cxn ang="0">
                      <a:pos x="210" y="314"/>
                    </a:cxn>
                    <a:cxn ang="0">
                      <a:pos x="154" y="238"/>
                    </a:cxn>
                    <a:cxn ang="0">
                      <a:pos x="66" y="66"/>
                    </a:cxn>
                    <a:cxn ang="0">
                      <a:pos x="34" y="38"/>
                    </a:cxn>
                    <a:cxn ang="0">
                      <a:pos x="46" y="22"/>
                    </a:cxn>
                    <a:cxn ang="0">
                      <a:pos x="102" y="70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69" name="Freeform 37"/>
                <p:cNvSpPr>
                  <a:spLocks/>
                </p:cNvSpPr>
                <p:nvPr/>
              </p:nvSpPr>
              <p:spPr bwMode="ltGray">
                <a:xfrm>
                  <a:off x="2405" y="445"/>
                  <a:ext cx="15" cy="16"/>
                </a:xfrm>
                <a:custGeom>
                  <a:avLst/>
                  <a:gdLst/>
                  <a:ahLst/>
                  <a:cxnLst>
                    <a:cxn ang="0">
                      <a:pos x="6" y="28"/>
                    </a:cxn>
                    <a:cxn ang="0">
                      <a:pos x="10" y="48"/>
                    </a:cxn>
                    <a:cxn ang="0">
                      <a:pos x="6" y="28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70" name="Freeform 38"/>
                <p:cNvSpPr>
                  <a:spLocks/>
                </p:cNvSpPr>
                <p:nvPr/>
              </p:nvSpPr>
              <p:spPr bwMode="ltGray">
                <a:xfrm>
                  <a:off x="2393" y="439"/>
                  <a:ext cx="16" cy="12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12" y="1"/>
                    </a:cxn>
                    <a:cxn ang="0">
                      <a:pos x="36" y="17"/>
                    </a:cxn>
                    <a:cxn ang="0">
                      <a:pos x="8" y="17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71" name="Freeform 39"/>
                <p:cNvSpPr>
                  <a:spLocks/>
                </p:cNvSpPr>
                <p:nvPr/>
              </p:nvSpPr>
              <p:spPr bwMode="ltGray">
                <a:xfrm>
                  <a:off x="2878" y="406"/>
                  <a:ext cx="73" cy="33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28" y="25"/>
                    </a:cxn>
                    <a:cxn ang="0">
                      <a:pos x="56" y="21"/>
                    </a:cxn>
                    <a:cxn ang="0">
                      <a:pos x="80" y="9"/>
                    </a:cxn>
                    <a:cxn ang="0">
                      <a:pos x="64" y="25"/>
                    </a:cxn>
                    <a:cxn ang="0">
                      <a:pos x="124" y="49"/>
                    </a:cxn>
                    <a:cxn ang="0">
                      <a:pos x="160" y="65"/>
                    </a:cxn>
                    <a:cxn ang="0">
                      <a:pos x="116" y="77"/>
                    </a:cxn>
                    <a:cxn ang="0">
                      <a:pos x="88" y="57"/>
                    </a:cxn>
                    <a:cxn ang="0">
                      <a:pos x="76" y="53"/>
                    </a:cxn>
                    <a:cxn ang="0">
                      <a:pos x="24" y="4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72" name="Freeform 40"/>
                <p:cNvSpPr>
                  <a:spLocks/>
                </p:cNvSpPr>
                <p:nvPr/>
              </p:nvSpPr>
              <p:spPr bwMode="ltGray">
                <a:xfrm>
                  <a:off x="2955" y="433"/>
                  <a:ext cx="59" cy="1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2" y="4"/>
                    </a:cxn>
                    <a:cxn ang="0">
                      <a:pos x="88" y="24"/>
                    </a:cxn>
                    <a:cxn ang="0">
                      <a:pos x="112" y="20"/>
                    </a:cxn>
                    <a:cxn ang="0">
                      <a:pos x="108" y="44"/>
                    </a:cxn>
                    <a:cxn ang="0">
                      <a:pos x="64" y="40"/>
                    </a:cxn>
                    <a:cxn ang="0">
                      <a:pos x="0" y="36"/>
                    </a:cxn>
                    <a:cxn ang="0">
                      <a:pos x="28" y="2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73" name="Freeform 41"/>
                <p:cNvSpPr>
                  <a:spLocks/>
                </p:cNvSpPr>
                <p:nvPr/>
              </p:nvSpPr>
              <p:spPr bwMode="ltGray">
                <a:xfrm>
                  <a:off x="2924" y="441"/>
                  <a:ext cx="24" cy="14"/>
                </a:xfrm>
                <a:custGeom>
                  <a:avLst/>
                  <a:gdLst/>
                  <a:ahLst/>
                  <a:cxnLst>
                    <a:cxn ang="0">
                      <a:pos x="17" y="25"/>
                    </a:cxn>
                    <a:cxn ang="0">
                      <a:pos x="37" y="13"/>
                    </a:cxn>
                    <a:cxn ang="0">
                      <a:pos x="17" y="2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74" name="Freeform 42"/>
                <p:cNvSpPr>
                  <a:spLocks/>
                </p:cNvSpPr>
                <p:nvPr/>
              </p:nvSpPr>
              <p:spPr bwMode="ltGray">
                <a:xfrm>
                  <a:off x="2908" y="398"/>
                  <a:ext cx="16" cy="18"/>
                </a:xfrm>
                <a:custGeom>
                  <a:avLst/>
                  <a:gdLst/>
                  <a:ahLst/>
                  <a:cxnLst>
                    <a:cxn ang="0">
                      <a:pos x="19" y="32"/>
                    </a:cxn>
                    <a:cxn ang="0">
                      <a:pos x="19" y="0"/>
                    </a:cxn>
                    <a:cxn ang="0">
                      <a:pos x="19" y="32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75" name="Freeform 43"/>
                <p:cNvSpPr>
                  <a:spLocks/>
                </p:cNvSpPr>
                <p:nvPr/>
              </p:nvSpPr>
              <p:spPr bwMode="ltGray">
                <a:xfrm>
                  <a:off x="3035" y="452"/>
                  <a:ext cx="19" cy="27"/>
                </a:xfrm>
                <a:custGeom>
                  <a:avLst/>
                  <a:gdLst/>
                  <a:ahLst/>
                  <a:cxnLst>
                    <a:cxn ang="0">
                      <a:pos x="4" y="9"/>
                    </a:cxn>
                    <a:cxn ang="0">
                      <a:pos x="20" y="33"/>
                    </a:cxn>
                    <a:cxn ang="0">
                      <a:pos x="24" y="49"/>
                    </a:cxn>
                    <a:cxn ang="0">
                      <a:pos x="36" y="53"/>
                    </a:cxn>
                    <a:cxn ang="0">
                      <a:pos x="24" y="73"/>
                    </a:cxn>
                    <a:cxn ang="0">
                      <a:pos x="0" y="21"/>
                    </a:cxn>
                    <a:cxn ang="0">
                      <a:pos x="4" y="9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76" name="Freeform 44"/>
                <p:cNvSpPr>
                  <a:spLocks/>
                </p:cNvSpPr>
                <p:nvPr/>
              </p:nvSpPr>
              <p:spPr bwMode="ltGray">
                <a:xfrm>
                  <a:off x="2696" y="247"/>
                  <a:ext cx="205" cy="41"/>
                </a:xfrm>
                <a:custGeom>
                  <a:avLst/>
                  <a:gdLst/>
                  <a:ahLst/>
                  <a:cxnLst>
                    <a:cxn ang="0">
                      <a:pos x="220" y="1"/>
                    </a:cxn>
                    <a:cxn ang="0">
                      <a:pos x="231" y="8"/>
                    </a:cxn>
                    <a:cxn ang="0">
                      <a:pos x="235" y="0"/>
                    </a:cxn>
                    <a:cxn ang="0">
                      <a:pos x="265" y="0"/>
                    </a:cxn>
                    <a:cxn ang="0">
                      <a:pos x="287" y="17"/>
                    </a:cxn>
                    <a:cxn ang="0">
                      <a:pos x="319" y="10"/>
                    </a:cxn>
                    <a:cxn ang="0">
                      <a:pos x="314" y="29"/>
                    </a:cxn>
                    <a:cxn ang="0">
                      <a:pos x="298" y="46"/>
                    </a:cxn>
                    <a:cxn ang="0">
                      <a:pos x="295" y="29"/>
                    </a:cxn>
                    <a:cxn ang="0">
                      <a:pos x="287" y="31"/>
                    </a:cxn>
                    <a:cxn ang="0">
                      <a:pos x="279" y="29"/>
                    </a:cxn>
                    <a:cxn ang="0">
                      <a:pos x="263" y="21"/>
                    </a:cxn>
                    <a:cxn ang="0">
                      <a:pos x="228" y="38"/>
                    </a:cxn>
                    <a:cxn ang="0">
                      <a:pos x="201" y="44"/>
                    </a:cxn>
                    <a:cxn ang="0">
                      <a:pos x="212" y="57"/>
                    </a:cxn>
                    <a:cxn ang="0">
                      <a:pos x="188" y="63"/>
                    </a:cxn>
                    <a:cxn ang="0">
                      <a:pos x="169" y="61"/>
                    </a:cxn>
                    <a:cxn ang="0">
                      <a:pos x="177" y="57"/>
                    </a:cxn>
                    <a:cxn ang="0">
                      <a:pos x="171" y="40"/>
                    </a:cxn>
                    <a:cxn ang="0">
                      <a:pos x="169" y="31"/>
                    </a:cxn>
                    <a:cxn ang="0">
                      <a:pos x="158" y="23"/>
                    </a:cxn>
                    <a:cxn ang="0">
                      <a:pos x="142" y="27"/>
                    </a:cxn>
                    <a:cxn ang="0">
                      <a:pos x="134" y="27"/>
                    </a:cxn>
                    <a:cxn ang="0">
                      <a:pos x="123" y="25"/>
                    </a:cxn>
                    <a:cxn ang="0">
                      <a:pos x="83" y="2"/>
                    </a:cxn>
                    <a:cxn ang="0">
                      <a:pos x="59" y="14"/>
                    </a:cxn>
                    <a:cxn ang="0">
                      <a:pos x="1" y="0"/>
                    </a:cxn>
                    <a:cxn ang="0">
                      <a:pos x="220" y="1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77" name="Freeform 45"/>
                <p:cNvSpPr>
                  <a:spLocks/>
                </p:cNvSpPr>
                <p:nvPr/>
              </p:nvSpPr>
              <p:spPr bwMode="ltGray">
                <a:xfrm>
                  <a:off x="2515" y="246"/>
                  <a:ext cx="190" cy="20"/>
                </a:xfrm>
                <a:custGeom>
                  <a:avLst/>
                  <a:gdLst/>
                  <a:ahLst/>
                  <a:cxnLst>
                    <a:cxn ang="0">
                      <a:pos x="105" y="31"/>
                    </a:cxn>
                    <a:cxn ang="0">
                      <a:pos x="30" y="1"/>
                    </a:cxn>
                    <a:cxn ang="0">
                      <a:pos x="285" y="0"/>
                    </a:cxn>
                    <a:cxn ang="0">
                      <a:pos x="296" y="14"/>
                    </a:cxn>
                    <a:cxn ang="0">
                      <a:pos x="264" y="16"/>
                    </a:cxn>
                    <a:cxn ang="0">
                      <a:pos x="105" y="3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78" name="Freeform 46"/>
                <p:cNvSpPr>
                  <a:spLocks/>
                </p:cNvSpPr>
                <p:nvPr/>
              </p:nvSpPr>
              <p:spPr bwMode="ltGray">
                <a:xfrm>
                  <a:off x="2096" y="275"/>
                  <a:ext cx="18" cy="10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12" y="29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79" name="Freeform 47"/>
                <p:cNvSpPr>
                  <a:spLocks/>
                </p:cNvSpPr>
                <p:nvPr/>
              </p:nvSpPr>
              <p:spPr bwMode="ltGray">
                <a:xfrm>
                  <a:off x="1606" y="246"/>
                  <a:ext cx="436" cy="152"/>
                </a:xfrm>
                <a:custGeom>
                  <a:avLst/>
                  <a:gdLst/>
                  <a:ahLst/>
                  <a:cxnLst>
                    <a:cxn ang="0">
                      <a:pos x="73" y="1"/>
                    </a:cxn>
                    <a:cxn ang="0">
                      <a:pos x="436" y="0"/>
                    </a:cxn>
                    <a:cxn ang="0">
                      <a:pos x="416" y="54"/>
                    </a:cxn>
                    <a:cxn ang="0">
                      <a:pos x="397" y="68"/>
                    </a:cxn>
                    <a:cxn ang="0">
                      <a:pos x="392" y="70"/>
                    </a:cxn>
                    <a:cxn ang="0">
                      <a:pos x="375" y="73"/>
                    </a:cxn>
                    <a:cxn ang="0">
                      <a:pos x="361" y="88"/>
                    </a:cxn>
                    <a:cxn ang="0">
                      <a:pos x="362" y="99"/>
                    </a:cxn>
                    <a:cxn ang="0">
                      <a:pos x="364" y="107"/>
                    </a:cxn>
                    <a:cxn ang="0">
                      <a:pos x="366" y="113"/>
                    </a:cxn>
                    <a:cxn ang="0">
                      <a:pos x="362" y="122"/>
                    </a:cxn>
                    <a:cxn ang="0">
                      <a:pos x="351" y="120"/>
                    </a:cxn>
                    <a:cxn ang="0">
                      <a:pos x="342" y="129"/>
                    </a:cxn>
                    <a:cxn ang="0">
                      <a:pos x="347" y="105"/>
                    </a:cxn>
                    <a:cxn ang="0">
                      <a:pos x="338" y="100"/>
                    </a:cxn>
                    <a:cxn ang="0">
                      <a:pos x="344" y="93"/>
                    </a:cxn>
                    <a:cxn ang="0">
                      <a:pos x="342" y="89"/>
                    </a:cxn>
                    <a:cxn ang="0">
                      <a:pos x="320" y="94"/>
                    </a:cxn>
                    <a:cxn ang="0">
                      <a:pos x="317" y="85"/>
                    </a:cxn>
                    <a:cxn ang="0">
                      <a:pos x="297" y="94"/>
                    </a:cxn>
                    <a:cxn ang="0">
                      <a:pos x="320" y="103"/>
                    </a:cxn>
                    <a:cxn ang="0">
                      <a:pos x="305" y="117"/>
                    </a:cxn>
                    <a:cxn ang="0">
                      <a:pos x="311" y="126"/>
                    </a:cxn>
                    <a:cxn ang="0">
                      <a:pos x="315" y="138"/>
                    </a:cxn>
                    <a:cxn ang="0">
                      <a:pos x="309" y="139"/>
                    </a:cxn>
                    <a:cxn ang="0">
                      <a:pos x="314" y="144"/>
                    </a:cxn>
                    <a:cxn ang="0">
                      <a:pos x="307" y="152"/>
                    </a:cxn>
                    <a:cxn ang="0">
                      <a:pos x="0" y="149"/>
                    </a:cxn>
                    <a:cxn ang="0">
                      <a:pos x="73" y="1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80" name="Freeform 48"/>
                <p:cNvSpPr>
                  <a:spLocks/>
                </p:cNvSpPr>
                <p:nvPr/>
              </p:nvSpPr>
              <p:spPr bwMode="ltGray">
                <a:xfrm>
                  <a:off x="2043" y="241"/>
                  <a:ext cx="20" cy="55"/>
                </a:xfrm>
                <a:custGeom>
                  <a:avLst/>
                  <a:gdLst/>
                  <a:ahLst/>
                  <a:cxnLst>
                    <a:cxn ang="0">
                      <a:pos x="5" y="156"/>
                    </a:cxn>
                    <a:cxn ang="0">
                      <a:pos x="15" y="108"/>
                    </a:cxn>
                    <a:cxn ang="0">
                      <a:pos x="17" y="68"/>
                    </a:cxn>
                    <a:cxn ang="0">
                      <a:pos x="11" y="40"/>
                    </a:cxn>
                    <a:cxn ang="0">
                      <a:pos x="17" y="12"/>
                    </a:cxn>
                    <a:cxn ang="0">
                      <a:pos x="21" y="0"/>
                    </a:cxn>
                    <a:cxn ang="0">
                      <a:pos x="31" y="30"/>
                    </a:cxn>
                    <a:cxn ang="0">
                      <a:pos x="47" y="98"/>
                    </a:cxn>
                    <a:cxn ang="0">
                      <a:pos x="31" y="108"/>
                    </a:cxn>
                    <a:cxn ang="0">
                      <a:pos x="23" y="126"/>
                    </a:cxn>
                    <a:cxn ang="0">
                      <a:pos x="21" y="132"/>
                    </a:cxn>
                    <a:cxn ang="0">
                      <a:pos x="27" y="134"/>
                    </a:cxn>
                    <a:cxn ang="0">
                      <a:pos x="31" y="146"/>
                    </a:cxn>
                    <a:cxn ang="0">
                      <a:pos x="13" y="148"/>
                    </a:cxn>
                    <a:cxn ang="0">
                      <a:pos x="7" y="160"/>
                    </a:cxn>
                    <a:cxn ang="0">
                      <a:pos x="3" y="154"/>
                    </a:cxn>
                    <a:cxn ang="0">
                      <a:pos x="5" y="156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81" name="Freeform 49"/>
                <p:cNvSpPr>
                  <a:spLocks/>
                </p:cNvSpPr>
                <p:nvPr/>
              </p:nvSpPr>
              <p:spPr bwMode="ltGray">
                <a:xfrm>
                  <a:off x="2031" y="287"/>
                  <a:ext cx="59" cy="34"/>
                </a:xfrm>
                <a:custGeom>
                  <a:avLst/>
                  <a:gdLst/>
                  <a:ahLst/>
                  <a:cxnLst>
                    <a:cxn ang="0">
                      <a:pos x="26" y="61"/>
                    </a:cxn>
                    <a:cxn ang="0">
                      <a:pos x="30" y="43"/>
                    </a:cxn>
                    <a:cxn ang="0">
                      <a:pos x="50" y="33"/>
                    </a:cxn>
                    <a:cxn ang="0">
                      <a:pos x="54" y="45"/>
                    </a:cxn>
                    <a:cxn ang="0">
                      <a:pos x="66" y="49"/>
                    </a:cxn>
                    <a:cxn ang="0">
                      <a:pos x="80" y="55"/>
                    </a:cxn>
                    <a:cxn ang="0">
                      <a:pos x="116" y="33"/>
                    </a:cxn>
                    <a:cxn ang="0">
                      <a:pos x="130" y="17"/>
                    </a:cxn>
                    <a:cxn ang="0">
                      <a:pos x="138" y="11"/>
                    </a:cxn>
                    <a:cxn ang="0">
                      <a:pos x="106" y="49"/>
                    </a:cxn>
                    <a:cxn ang="0">
                      <a:pos x="84" y="67"/>
                    </a:cxn>
                    <a:cxn ang="0">
                      <a:pos x="66" y="81"/>
                    </a:cxn>
                    <a:cxn ang="0">
                      <a:pos x="48" y="103"/>
                    </a:cxn>
                    <a:cxn ang="0">
                      <a:pos x="26" y="89"/>
                    </a:cxn>
                    <a:cxn ang="0">
                      <a:pos x="20" y="87"/>
                    </a:cxn>
                    <a:cxn ang="0">
                      <a:pos x="22" y="97"/>
                    </a:cxn>
                    <a:cxn ang="0">
                      <a:pos x="0" y="97"/>
                    </a:cxn>
                    <a:cxn ang="0">
                      <a:pos x="10" y="79"/>
                    </a:cxn>
                    <a:cxn ang="0">
                      <a:pos x="26" y="61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82" name="Freeform 50"/>
                <p:cNvSpPr>
                  <a:spLocks/>
                </p:cNvSpPr>
                <p:nvPr/>
              </p:nvSpPr>
              <p:spPr bwMode="ltGray">
                <a:xfrm>
                  <a:off x="1968" y="319"/>
                  <a:ext cx="80" cy="72"/>
                </a:xfrm>
                <a:custGeom>
                  <a:avLst/>
                  <a:gdLst/>
                  <a:ahLst/>
                  <a:cxnLst>
                    <a:cxn ang="0">
                      <a:pos x="158" y="24"/>
                    </a:cxn>
                    <a:cxn ang="0">
                      <a:pos x="160" y="6"/>
                    </a:cxn>
                    <a:cxn ang="0">
                      <a:pos x="170" y="0"/>
                    </a:cxn>
                    <a:cxn ang="0">
                      <a:pos x="182" y="24"/>
                    </a:cxn>
                    <a:cxn ang="0">
                      <a:pos x="188" y="42"/>
                    </a:cxn>
                    <a:cxn ang="0">
                      <a:pos x="178" y="58"/>
                    </a:cxn>
                    <a:cxn ang="0">
                      <a:pos x="170" y="76"/>
                    </a:cxn>
                    <a:cxn ang="0">
                      <a:pos x="162" y="126"/>
                    </a:cxn>
                    <a:cxn ang="0">
                      <a:pos x="144" y="136"/>
                    </a:cxn>
                    <a:cxn ang="0">
                      <a:pos x="120" y="138"/>
                    </a:cxn>
                    <a:cxn ang="0">
                      <a:pos x="112" y="124"/>
                    </a:cxn>
                    <a:cxn ang="0">
                      <a:pos x="102" y="146"/>
                    </a:cxn>
                    <a:cxn ang="0">
                      <a:pos x="90" y="150"/>
                    </a:cxn>
                    <a:cxn ang="0">
                      <a:pos x="80" y="132"/>
                    </a:cxn>
                    <a:cxn ang="0">
                      <a:pos x="58" y="144"/>
                    </a:cxn>
                    <a:cxn ang="0">
                      <a:pos x="76" y="142"/>
                    </a:cxn>
                    <a:cxn ang="0">
                      <a:pos x="78" y="160"/>
                    </a:cxn>
                    <a:cxn ang="0">
                      <a:pos x="58" y="166"/>
                    </a:cxn>
                    <a:cxn ang="0">
                      <a:pos x="34" y="166"/>
                    </a:cxn>
                    <a:cxn ang="0">
                      <a:pos x="36" y="154"/>
                    </a:cxn>
                    <a:cxn ang="0">
                      <a:pos x="46" y="144"/>
                    </a:cxn>
                    <a:cxn ang="0">
                      <a:pos x="34" y="148"/>
                    </a:cxn>
                    <a:cxn ang="0">
                      <a:pos x="26" y="166"/>
                    </a:cxn>
                    <a:cxn ang="0">
                      <a:pos x="30" y="190"/>
                    </a:cxn>
                    <a:cxn ang="0">
                      <a:pos x="14" y="200"/>
                    </a:cxn>
                    <a:cxn ang="0">
                      <a:pos x="0" y="214"/>
                    </a:cxn>
                    <a:cxn ang="0">
                      <a:pos x="8" y="188"/>
                    </a:cxn>
                    <a:cxn ang="0">
                      <a:pos x="0" y="164"/>
                    </a:cxn>
                    <a:cxn ang="0">
                      <a:pos x="14" y="152"/>
                    </a:cxn>
                    <a:cxn ang="0">
                      <a:pos x="32" y="134"/>
                    </a:cxn>
                    <a:cxn ang="0">
                      <a:pos x="44" y="118"/>
                    </a:cxn>
                    <a:cxn ang="0">
                      <a:pos x="72" y="116"/>
                    </a:cxn>
                    <a:cxn ang="0">
                      <a:pos x="84" y="112"/>
                    </a:cxn>
                    <a:cxn ang="0">
                      <a:pos x="114" y="78"/>
                    </a:cxn>
                    <a:cxn ang="0">
                      <a:pos x="120" y="92"/>
                    </a:cxn>
                    <a:cxn ang="0">
                      <a:pos x="132" y="76"/>
                    </a:cxn>
                    <a:cxn ang="0">
                      <a:pos x="150" y="54"/>
                    </a:cxn>
                    <a:cxn ang="0">
                      <a:pos x="154" y="42"/>
                    </a:cxn>
                    <a:cxn ang="0">
                      <a:pos x="148" y="38"/>
                    </a:cxn>
                    <a:cxn ang="0">
                      <a:pos x="152" y="32"/>
                    </a:cxn>
                    <a:cxn ang="0">
                      <a:pos x="158" y="24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83" name="Freeform 51"/>
                <p:cNvSpPr>
                  <a:spLocks/>
                </p:cNvSpPr>
                <p:nvPr/>
              </p:nvSpPr>
              <p:spPr bwMode="ltGray">
                <a:xfrm>
                  <a:off x="2021" y="340"/>
                  <a:ext cx="6" cy="4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4" y="13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84" name="Freeform 52"/>
                <p:cNvSpPr>
                  <a:spLocks/>
                </p:cNvSpPr>
                <p:nvPr/>
              </p:nvSpPr>
              <p:spPr bwMode="ltGray">
                <a:xfrm>
                  <a:off x="1573" y="389"/>
                  <a:ext cx="347" cy="189"/>
                </a:xfrm>
                <a:custGeom>
                  <a:avLst/>
                  <a:gdLst/>
                  <a:ahLst/>
                  <a:cxnLst>
                    <a:cxn ang="0">
                      <a:pos x="812" y="26"/>
                    </a:cxn>
                    <a:cxn ang="0">
                      <a:pos x="778" y="78"/>
                    </a:cxn>
                    <a:cxn ang="0">
                      <a:pos x="748" y="122"/>
                    </a:cxn>
                    <a:cxn ang="0">
                      <a:pos x="722" y="142"/>
                    </a:cxn>
                    <a:cxn ang="0">
                      <a:pos x="634" y="180"/>
                    </a:cxn>
                    <a:cxn ang="0">
                      <a:pos x="632" y="210"/>
                    </a:cxn>
                    <a:cxn ang="0">
                      <a:pos x="604" y="230"/>
                    </a:cxn>
                    <a:cxn ang="0">
                      <a:pos x="620" y="178"/>
                    </a:cxn>
                    <a:cxn ang="0">
                      <a:pos x="576" y="188"/>
                    </a:cxn>
                    <a:cxn ang="0">
                      <a:pos x="556" y="218"/>
                    </a:cxn>
                    <a:cxn ang="0">
                      <a:pos x="596" y="280"/>
                    </a:cxn>
                    <a:cxn ang="0">
                      <a:pos x="594" y="368"/>
                    </a:cxn>
                    <a:cxn ang="0">
                      <a:pos x="542" y="406"/>
                    </a:cxn>
                    <a:cxn ang="0">
                      <a:pos x="522" y="386"/>
                    </a:cxn>
                    <a:cxn ang="0">
                      <a:pos x="482" y="348"/>
                    </a:cxn>
                    <a:cxn ang="0">
                      <a:pos x="462" y="348"/>
                    </a:cxn>
                    <a:cxn ang="0">
                      <a:pos x="450" y="394"/>
                    </a:cxn>
                    <a:cxn ang="0">
                      <a:pos x="500" y="464"/>
                    </a:cxn>
                    <a:cxn ang="0">
                      <a:pos x="510" y="524"/>
                    </a:cxn>
                    <a:cxn ang="0">
                      <a:pos x="526" y="560"/>
                    </a:cxn>
                    <a:cxn ang="0">
                      <a:pos x="492" y="544"/>
                    </a:cxn>
                    <a:cxn ang="0">
                      <a:pos x="470" y="518"/>
                    </a:cxn>
                    <a:cxn ang="0">
                      <a:pos x="422" y="424"/>
                    </a:cxn>
                    <a:cxn ang="0">
                      <a:pos x="426" y="310"/>
                    </a:cxn>
                    <a:cxn ang="0">
                      <a:pos x="422" y="268"/>
                    </a:cxn>
                    <a:cxn ang="0">
                      <a:pos x="412" y="276"/>
                    </a:cxn>
                    <a:cxn ang="0">
                      <a:pos x="386" y="266"/>
                    </a:cxn>
                    <a:cxn ang="0">
                      <a:pos x="360" y="170"/>
                    </a:cxn>
                    <a:cxn ang="0">
                      <a:pos x="330" y="166"/>
                    </a:cxn>
                    <a:cxn ang="0">
                      <a:pos x="288" y="172"/>
                    </a:cxn>
                    <a:cxn ang="0">
                      <a:pos x="242" y="232"/>
                    </a:cxn>
                    <a:cxn ang="0">
                      <a:pos x="196" y="268"/>
                    </a:cxn>
                    <a:cxn ang="0">
                      <a:pos x="184" y="274"/>
                    </a:cxn>
                    <a:cxn ang="0">
                      <a:pos x="160" y="328"/>
                    </a:cxn>
                    <a:cxn ang="0">
                      <a:pos x="152" y="354"/>
                    </a:cxn>
                    <a:cxn ang="0">
                      <a:pos x="128" y="404"/>
                    </a:cxn>
                    <a:cxn ang="0">
                      <a:pos x="94" y="392"/>
                    </a:cxn>
                    <a:cxn ang="0">
                      <a:pos x="66" y="258"/>
                    </a:cxn>
                    <a:cxn ang="0">
                      <a:pos x="72" y="156"/>
                    </a:cxn>
                    <a:cxn ang="0">
                      <a:pos x="44" y="180"/>
                    </a:cxn>
                    <a:cxn ang="0">
                      <a:pos x="20" y="150"/>
                    </a:cxn>
                    <a:cxn ang="0">
                      <a:pos x="24" y="138"/>
                    </a:cxn>
                    <a:cxn ang="0">
                      <a:pos x="0" y="92"/>
                    </a:cxn>
                    <a:cxn ang="0">
                      <a:pos x="798" y="6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85" name="Freeform 53"/>
                <p:cNvSpPr>
                  <a:spLocks/>
                </p:cNvSpPr>
                <p:nvPr/>
              </p:nvSpPr>
              <p:spPr bwMode="ltGray">
                <a:xfrm>
                  <a:off x="1634" y="519"/>
                  <a:ext cx="19" cy="29"/>
                </a:xfrm>
                <a:custGeom>
                  <a:avLst/>
                  <a:gdLst/>
                  <a:ahLst/>
                  <a:cxnLst>
                    <a:cxn ang="0">
                      <a:pos x="7" y="11"/>
                    </a:cxn>
                    <a:cxn ang="0">
                      <a:pos x="17" y="3"/>
                    </a:cxn>
                    <a:cxn ang="0">
                      <a:pos x="37" y="33"/>
                    </a:cxn>
                    <a:cxn ang="0">
                      <a:pos x="19" y="85"/>
                    </a:cxn>
                    <a:cxn ang="0">
                      <a:pos x="1" y="69"/>
                    </a:cxn>
                    <a:cxn ang="0">
                      <a:pos x="7" y="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86" name="Freeform 54"/>
                <p:cNvSpPr>
                  <a:spLocks/>
                </p:cNvSpPr>
                <p:nvPr/>
              </p:nvSpPr>
              <p:spPr bwMode="ltGray">
                <a:xfrm>
                  <a:off x="1900" y="421"/>
                  <a:ext cx="18" cy="24"/>
                </a:xfrm>
                <a:custGeom>
                  <a:avLst/>
                  <a:gdLst/>
                  <a:ahLst/>
                  <a:cxnLst>
                    <a:cxn ang="0">
                      <a:pos x="13" y="28"/>
                    </a:cxn>
                    <a:cxn ang="0">
                      <a:pos x="29" y="2"/>
                    </a:cxn>
                    <a:cxn ang="0">
                      <a:pos x="43" y="4"/>
                    </a:cxn>
                    <a:cxn ang="0">
                      <a:pos x="39" y="26"/>
                    </a:cxn>
                    <a:cxn ang="0">
                      <a:pos x="13" y="74"/>
                    </a:cxn>
                    <a:cxn ang="0">
                      <a:pos x="7" y="60"/>
                    </a:cxn>
                    <a:cxn ang="0">
                      <a:pos x="3" y="36"/>
                    </a:cxn>
                    <a:cxn ang="0">
                      <a:pos x="13" y="28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87" name="Freeform 55"/>
                <p:cNvSpPr>
                  <a:spLocks/>
                </p:cNvSpPr>
                <p:nvPr/>
              </p:nvSpPr>
              <p:spPr bwMode="ltGray">
                <a:xfrm>
                  <a:off x="1951" y="409"/>
                  <a:ext cx="9" cy="10"/>
                </a:xfrm>
                <a:custGeom>
                  <a:avLst/>
                  <a:gdLst/>
                  <a:ahLst/>
                  <a:cxnLst>
                    <a:cxn ang="0">
                      <a:pos x="7" y="16"/>
                    </a:cxn>
                    <a:cxn ang="0">
                      <a:pos x="5" y="30"/>
                    </a:cxn>
                    <a:cxn ang="0">
                      <a:pos x="7" y="16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88" name="Freeform 56"/>
                <p:cNvSpPr>
                  <a:spLocks/>
                </p:cNvSpPr>
                <p:nvPr/>
              </p:nvSpPr>
              <p:spPr bwMode="ltGray">
                <a:xfrm>
                  <a:off x="1021" y="314"/>
                  <a:ext cx="433" cy="354"/>
                </a:xfrm>
                <a:custGeom>
                  <a:avLst/>
                  <a:gdLst/>
                  <a:ahLst/>
                  <a:cxnLst>
                    <a:cxn ang="0">
                      <a:pos x="481" y="464"/>
                    </a:cxn>
                    <a:cxn ang="0">
                      <a:pos x="486" y="451"/>
                    </a:cxn>
                    <a:cxn ang="0">
                      <a:pos x="500" y="413"/>
                    </a:cxn>
                    <a:cxn ang="0">
                      <a:pos x="309" y="287"/>
                    </a:cxn>
                    <a:cxn ang="0">
                      <a:pos x="282" y="346"/>
                    </a:cxn>
                    <a:cxn ang="0">
                      <a:pos x="303" y="556"/>
                    </a:cxn>
                    <a:cxn ang="0">
                      <a:pos x="282" y="494"/>
                    </a:cxn>
                    <a:cxn ang="0">
                      <a:pos x="242" y="439"/>
                    </a:cxn>
                    <a:cxn ang="0">
                      <a:pos x="245" y="413"/>
                    </a:cxn>
                    <a:cxn ang="0">
                      <a:pos x="247" y="394"/>
                    </a:cxn>
                    <a:cxn ang="0">
                      <a:pos x="220" y="375"/>
                    </a:cxn>
                    <a:cxn ang="0">
                      <a:pos x="194" y="346"/>
                    </a:cxn>
                    <a:cxn ang="0">
                      <a:pos x="148" y="354"/>
                    </a:cxn>
                    <a:cxn ang="0">
                      <a:pos x="126" y="365"/>
                    </a:cxn>
                    <a:cxn ang="0">
                      <a:pos x="78" y="365"/>
                    </a:cxn>
                    <a:cxn ang="0">
                      <a:pos x="22" y="312"/>
                    </a:cxn>
                    <a:cxn ang="0">
                      <a:pos x="11" y="295"/>
                    </a:cxn>
                    <a:cxn ang="0">
                      <a:pos x="0" y="264"/>
                    </a:cxn>
                    <a:cxn ang="0">
                      <a:pos x="24" y="213"/>
                    </a:cxn>
                    <a:cxn ang="0">
                      <a:pos x="32" y="181"/>
                    </a:cxn>
                    <a:cxn ang="0">
                      <a:pos x="51" y="143"/>
                    </a:cxn>
                    <a:cxn ang="0">
                      <a:pos x="81" y="116"/>
                    </a:cxn>
                    <a:cxn ang="0">
                      <a:pos x="167" y="67"/>
                    </a:cxn>
                    <a:cxn ang="0">
                      <a:pos x="220" y="30"/>
                    </a:cxn>
                    <a:cxn ang="0">
                      <a:pos x="258" y="6"/>
                    </a:cxn>
                    <a:cxn ang="0">
                      <a:pos x="363" y="2"/>
                    </a:cxn>
                    <a:cxn ang="0">
                      <a:pos x="398" y="0"/>
                    </a:cxn>
                    <a:cxn ang="0">
                      <a:pos x="384" y="34"/>
                    </a:cxn>
                    <a:cxn ang="0">
                      <a:pos x="443" y="84"/>
                    </a:cxn>
                    <a:cxn ang="0">
                      <a:pos x="497" y="74"/>
                    </a:cxn>
                    <a:cxn ang="0">
                      <a:pos x="529" y="82"/>
                    </a:cxn>
                    <a:cxn ang="0">
                      <a:pos x="559" y="97"/>
                    </a:cxn>
                    <a:cxn ang="0">
                      <a:pos x="572" y="188"/>
                    </a:cxn>
                    <a:cxn ang="0">
                      <a:pos x="572" y="240"/>
                    </a:cxn>
                    <a:cxn ang="0">
                      <a:pos x="599" y="283"/>
                    </a:cxn>
                    <a:cxn ang="0">
                      <a:pos x="645" y="300"/>
                    </a:cxn>
                    <a:cxn ang="0">
                      <a:pos x="680" y="295"/>
                    </a:cxn>
                    <a:cxn ang="0">
                      <a:pos x="664" y="340"/>
                    </a:cxn>
                    <a:cxn ang="0">
                      <a:pos x="599" y="407"/>
                    </a:cxn>
                    <a:cxn ang="0">
                      <a:pos x="548" y="485"/>
                    </a:cxn>
                    <a:cxn ang="0">
                      <a:pos x="556" y="508"/>
                    </a:cxn>
                    <a:cxn ang="0">
                      <a:pos x="435" y="556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89" name="Freeform 57"/>
                <p:cNvSpPr>
                  <a:spLocks/>
                </p:cNvSpPr>
                <p:nvPr/>
              </p:nvSpPr>
              <p:spPr bwMode="ltGray">
                <a:xfrm>
                  <a:off x="1189" y="447"/>
                  <a:ext cx="163" cy="221"/>
                </a:xfrm>
                <a:custGeom>
                  <a:avLst/>
                  <a:gdLst/>
                  <a:ahLst/>
                  <a:cxnLst>
                    <a:cxn ang="0">
                      <a:pos x="243" y="347"/>
                    </a:cxn>
                    <a:cxn ang="0">
                      <a:pos x="233" y="301"/>
                    </a:cxn>
                    <a:cxn ang="0">
                      <a:pos x="217" y="288"/>
                    </a:cxn>
                    <a:cxn ang="0">
                      <a:pos x="215" y="269"/>
                    </a:cxn>
                    <a:cxn ang="0">
                      <a:pos x="209" y="254"/>
                    </a:cxn>
                    <a:cxn ang="0">
                      <a:pos x="209" y="229"/>
                    </a:cxn>
                    <a:cxn ang="0">
                      <a:pos x="207" y="214"/>
                    </a:cxn>
                    <a:cxn ang="0">
                      <a:pos x="228" y="202"/>
                    </a:cxn>
                    <a:cxn ang="0">
                      <a:pos x="257" y="197"/>
                    </a:cxn>
                    <a:cxn ang="0">
                      <a:pos x="257" y="136"/>
                    </a:cxn>
                    <a:cxn ang="0">
                      <a:pos x="54" y="96"/>
                    </a:cxn>
                    <a:cxn ang="0">
                      <a:pos x="32" y="98"/>
                    </a:cxn>
                    <a:cxn ang="0">
                      <a:pos x="16" y="102"/>
                    </a:cxn>
                    <a:cxn ang="0">
                      <a:pos x="0" y="149"/>
                    </a:cxn>
                    <a:cxn ang="0">
                      <a:pos x="93" y="346"/>
                    </a:cxn>
                    <a:cxn ang="0">
                      <a:pos x="243" y="347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90" name="Freeform 58"/>
                <p:cNvSpPr>
                  <a:spLocks/>
                </p:cNvSpPr>
                <p:nvPr/>
              </p:nvSpPr>
              <p:spPr bwMode="ltGray">
                <a:xfrm>
                  <a:off x="1476" y="611"/>
                  <a:ext cx="7" cy="12"/>
                </a:xfrm>
                <a:custGeom>
                  <a:avLst/>
                  <a:gdLst/>
                  <a:ahLst/>
                  <a:cxnLst>
                    <a:cxn ang="0">
                      <a:pos x="7" y="25"/>
                    </a:cxn>
                    <a:cxn ang="0">
                      <a:pos x="19" y="21"/>
                    </a:cxn>
                    <a:cxn ang="0">
                      <a:pos x="7" y="2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91" name="Freeform 59"/>
                <p:cNvSpPr>
                  <a:spLocks/>
                </p:cNvSpPr>
                <p:nvPr/>
              </p:nvSpPr>
              <p:spPr bwMode="ltGray">
                <a:xfrm>
                  <a:off x="1467" y="497"/>
                  <a:ext cx="9" cy="7"/>
                </a:xfrm>
                <a:custGeom>
                  <a:avLst/>
                  <a:gdLst/>
                  <a:ahLst/>
                  <a:cxnLst>
                    <a:cxn ang="0">
                      <a:pos x="12" y="12"/>
                    </a:cxn>
                    <a:cxn ang="0">
                      <a:pos x="16" y="0"/>
                    </a:cxn>
                    <a:cxn ang="0">
                      <a:pos x="20" y="12"/>
                    </a:cxn>
                    <a:cxn ang="0">
                      <a:pos x="8" y="20"/>
                    </a:cxn>
                    <a:cxn ang="0">
                      <a:pos x="12" y="12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92" name="Freeform 60"/>
                <p:cNvSpPr>
                  <a:spLocks/>
                </p:cNvSpPr>
                <p:nvPr/>
              </p:nvSpPr>
              <p:spPr bwMode="ltGray">
                <a:xfrm>
                  <a:off x="1072" y="357"/>
                  <a:ext cx="25" cy="10"/>
                </a:xfrm>
                <a:custGeom>
                  <a:avLst/>
                  <a:gdLst/>
                  <a:ahLst/>
                  <a:cxnLst>
                    <a:cxn ang="0">
                      <a:pos x="24" y="18"/>
                    </a:cxn>
                    <a:cxn ang="0">
                      <a:pos x="32" y="6"/>
                    </a:cxn>
                    <a:cxn ang="0">
                      <a:pos x="36" y="30"/>
                    </a:cxn>
                    <a:cxn ang="0">
                      <a:pos x="24" y="18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93" name="Freeform 61"/>
                <p:cNvSpPr>
                  <a:spLocks/>
                </p:cNvSpPr>
                <p:nvPr/>
              </p:nvSpPr>
              <p:spPr bwMode="ltGray">
                <a:xfrm>
                  <a:off x="1374" y="265"/>
                  <a:ext cx="295" cy="233"/>
                </a:xfrm>
                <a:custGeom>
                  <a:avLst/>
                  <a:gdLst/>
                  <a:ahLst/>
                  <a:cxnLst>
                    <a:cxn ang="0">
                      <a:pos x="473" y="464"/>
                    </a:cxn>
                    <a:cxn ang="0">
                      <a:pos x="393" y="452"/>
                    </a:cxn>
                    <a:cxn ang="0">
                      <a:pos x="325" y="412"/>
                    </a:cxn>
                    <a:cxn ang="0">
                      <a:pos x="265" y="400"/>
                    </a:cxn>
                    <a:cxn ang="0">
                      <a:pos x="237" y="416"/>
                    </a:cxn>
                    <a:cxn ang="0">
                      <a:pos x="261" y="428"/>
                    </a:cxn>
                    <a:cxn ang="0">
                      <a:pos x="293" y="468"/>
                    </a:cxn>
                    <a:cxn ang="0">
                      <a:pos x="321" y="476"/>
                    </a:cxn>
                    <a:cxn ang="0">
                      <a:pos x="333" y="536"/>
                    </a:cxn>
                    <a:cxn ang="0">
                      <a:pos x="313" y="552"/>
                    </a:cxn>
                    <a:cxn ang="0">
                      <a:pos x="261" y="616"/>
                    </a:cxn>
                    <a:cxn ang="0">
                      <a:pos x="225" y="628"/>
                    </a:cxn>
                    <a:cxn ang="0">
                      <a:pos x="97" y="696"/>
                    </a:cxn>
                    <a:cxn ang="0">
                      <a:pos x="77" y="616"/>
                    </a:cxn>
                    <a:cxn ang="0">
                      <a:pos x="45" y="524"/>
                    </a:cxn>
                    <a:cxn ang="0">
                      <a:pos x="33" y="448"/>
                    </a:cxn>
                    <a:cxn ang="0">
                      <a:pos x="53" y="344"/>
                    </a:cxn>
                    <a:cxn ang="0">
                      <a:pos x="17" y="392"/>
                    </a:cxn>
                    <a:cxn ang="0">
                      <a:pos x="81" y="280"/>
                    </a:cxn>
                    <a:cxn ang="0">
                      <a:pos x="113" y="204"/>
                    </a:cxn>
                    <a:cxn ang="0">
                      <a:pos x="37" y="204"/>
                    </a:cxn>
                    <a:cxn ang="0">
                      <a:pos x="1" y="196"/>
                    </a:cxn>
                    <a:cxn ang="0">
                      <a:pos x="25" y="140"/>
                    </a:cxn>
                    <a:cxn ang="0">
                      <a:pos x="97" y="112"/>
                    </a:cxn>
                    <a:cxn ang="0">
                      <a:pos x="221" y="124"/>
                    </a:cxn>
                    <a:cxn ang="0">
                      <a:pos x="229" y="64"/>
                    </a:cxn>
                    <a:cxn ang="0">
                      <a:pos x="261" y="0"/>
                    </a:cxn>
                    <a:cxn ang="0">
                      <a:pos x="357" y="44"/>
                    </a:cxn>
                    <a:cxn ang="0">
                      <a:pos x="329" y="88"/>
                    </a:cxn>
                    <a:cxn ang="0">
                      <a:pos x="301" y="176"/>
                    </a:cxn>
                    <a:cxn ang="0">
                      <a:pos x="361" y="192"/>
                    </a:cxn>
                    <a:cxn ang="0">
                      <a:pos x="373" y="136"/>
                    </a:cxn>
                    <a:cxn ang="0">
                      <a:pos x="417" y="92"/>
                    </a:cxn>
                    <a:cxn ang="0">
                      <a:pos x="497" y="88"/>
                    </a:cxn>
                    <a:cxn ang="0">
                      <a:pos x="529" y="52"/>
                    </a:cxn>
                    <a:cxn ang="0">
                      <a:pos x="541" y="460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94" name="Freeform 62"/>
                <p:cNvSpPr>
                  <a:spLocks/>
                </p:cNvSpPr>
                <p:nvPr/>
              </p:nvSpPr>
              <p:spPr bwMode="ltGray">
                <a:xfrm>
                  <a:off x="1173" y="247"/>
                  <a:ext cx="591" cy="95"/>
                </a:xfrm>
                <a:custGeom>
                  <a:avLst/>
                  <a:gdLst/>
                  <a:ahLst/>
                  <a:cxnLst>
                    <a:cxn ang="0">
                      <a:pos x="825" y="0"/>
                    </a:cxn>
                    <a:cxn ang="0">
                      <a:pos x="143" y="29"/>
                    </a:cxn>
                    <a:cxn ang="0">
                      <a:pos x="91" y="42"/>
                    </a:cxn>
                    <a:cxn ang="0">
                      <a:pos x="62" y="42"/>
                    </a:cxn>
                    <a:cxn ang="0">
                      <a:pos x="22" y="77"/>
                    </a:cxn>
                    <a:cxn ang="0">
                      <a:pos x="0" y="105"/>
                    </a:cxn>
                    <a:cxn ang="0">
                      <a:pos x="59" y="115"/>
                    </a:cxn>
                    <a:cxn ang="0">
                      <a:pos x="97" y="96"/>
                    </a:cxn>
                    <a:cxn ang="0">
                      <a:pos x="108" y="84"/>
                    </a:cxn>
                    <a:cxn ang="0">
                      <a:pos x="167" y="52"/>
                    </a:cxn>
                    <a:cxn ang="0">
                      <a:pos x="215" y="46"/>
                    </a:cxn>
                    <a:cxn ang="0">
                      <a:pos x="237" y="94"/>
                    </a:cxn>
                    <a:cxn ang="0">
                      <a:pos x="188" y="109"/>
                    </a:cxn>
                    <a:cxn ang="0">
                      <a:pos x="231" y="113"/>
                    </a:cxn>
                    <a:cxn ang="0">
                      <a:pos x="250" y="90"/>
                    </a:cxn>
                    <a:cxn ang="0">
                      <a:pos x="266" y="92"/>
                    </a:cxn>
                    <a:cxn ang="0">
                      <a:pos x="253" y="54"/>
                    </a:cxn>
                    <a:cxn ang="0">
                      <a:pos x="266" y="44"/>
                    </a:cxn>
                    <a:cxn ang="0">
                      <a:pos x="277" y="88"/>
                    </a:cxn>
                    <a:cxn ang="0">
                      <a:pos x="266" y="113"/>
                    </a:cxn>
                    <a:cxn ang="0">
                      <a:pos x="296" y="130"/>
                    </a:cxn>
                    <a:cxn ang="0">
                      <a:pos x="299" y="92"/>
                    </a:cxn>
                    <a:cxn ang="0">
                      <a:pos x="331" y="103"/>
                    </a:cxn>
                    <a:cxn ang="0">
                      <a:pos x="382" y="73"/>
                    </a:cxn>
                    <a:cxn ang="0">
                      <a:pos x="409" y="50"/>
                    </a:cxn>
                    <a:cxn ang="0">
                      <a:pos x="439" y="56"/>
                    </a:cxn>
                    <a:cxn ang="0">
                      <a:pos x="455" y="50"/>
                    </a:cxn>
                    <a:cxn ang="0">
                      <a:pos x="431" y="44"/>
                    </a:cxn>
                    <a:cxn ang="0">
                      <a:pos x="474" y="35"/>
                    </a:cxn>
                    <a:cxn ang="0">
                      <a:pos x="544" y="54"/>
                    </a:cxn>
                    <a:cxn ang="0">
                      <a:pos x="581" y="42"/>
                    </a:cxn>
                    <a:cxn ang="0">
                      <a:pos x="584" y="63"/>
                    </a:cxn>
                    <a:cxn ang="0">
                      <a:pos x="568" y="101"/>
                    </a:cxn>
                    <a:cxn ang="0">
                      <a:pos x="611" y="88"/>
                    </a:cxn>
                    <a:cxn ang="0">
                      <a:pos x="624" y="80"/>
                    </a:cxn>
                    <a:cxn ang="0">
                      <a:pos x="648" y="61"/>
                    </a:cxn>
                    <a:cxn ang="0">
                      <a:pos x="794" y="84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95" name="Freeform 63"/>
                <p:cNvSpPr>
                  <a:spLocks/>
                </p:cNvSpPr>
                <p:nvPr/>
              </p:nvSpPr>
              <p:spPr bwMode="ltGray">
                <a:xfrm>
                  <a:off x="1293" y="282"/>
                  <a:ext cx="13" cy="10"/>
                </a:xfrm>
                <a:custGeom>
                  <a:avLst/>
                  <a:gdLst/>
                  <a:ahLst/>
                  <a:cxnLst>
                    <a:cxn ang="0">
                      <a:pos x="3" y="28"/>
                    </a:cxn>
                    <a:cxn ang="0">
                      <a:pos x="31" y="0"/>
                    </a:cxn>
                    <a:cxn ang="0">
                      <a:pos x="19" y="24"/>
                    </a:cxn>
                    <a:cxn ang="0">
                      <a:pos x="3" y="28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96" name="Freeform 64"/>
                <p:cNvSpPr>
                  <a:spLocks/>
                </p:cNvSpPr>
                <p:nvPr/>
              </p:nvSpPr>
              <p:spPr bwMode="ltGray">
                <a:xfrm>
                  <a:off x="1278" y="296"/>
                  <a:ext cx="19" cy="11"/>
                </a:xfrm>
                <a:custGeom>
                  <a:avLst/>
                  <a:gdLst/>
                  <a:ahLst/>
                  <a:cxnLst>
                    <a:cxn ang="0">
                      <a:pos x="6" y="32"/>
                    </a:cxn>
                    <a:cxn ang="0">
                      <a:pos x="22" y="0"/>
                    </a:cxn>
                    <a:cxn ang="0">
                      <a:pos x="38" y="4"/>
                    </a:cxn>
                    <a:cxn ang="0">
                      <a:pos x="6" y="32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97" name="Freeform 65"/>
                <p:cNvSpPr>
                  <a:spLocks/>
                </p:cNvSpPr>
                <p:nvPr/>
              </p:nvSpPr>
              <p:spPr bwMode="ltGray">
                <a:xfrm>
                  <a:off x="1340" y="337"/>
                  <a:ext cx="32" cy="6"/>
                </a:xfrm>
                <a:custGeom>
                  <a:avLst/>
                  <a:gdLst/>
                  <a:ahLst/>
                  <a:cxnLst>
                    <a:cxn ang="0">
                      <a:pos x="37" y="18"/>
                    </a:cxn>
                    <a:cxn ang="0">
                      <a:pos x="25" y="2"/>
                    </a:cxn>
                    <a:cxn ang="0">
                      <a:pos x="37" y="18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98" name="Freeform 66"/>
                <p:cNvSpPr>
                  <a:spLocks/>
                </p:cNvSpPr>
                <p:nvPr/>
              </p:nvSpPr>
              <p:spPr bwMode="ltGray">
                <a:xfrm>
                  <a:off x="1395" y="336"/>
                  <a:ext cx="18" cy="15"/>
                </a:xfrm>
                <a:custGeom>
                  <a:avLst/>
                  <a:gdLst/>
                  <a:ahLst/>
                  <a:cxnLst>
                    <a:cxn ang="0">
                      <a:pos x="0" y="21"/>
                    </a:cxn>
                    <a:cxn ang="0">
                      <a:pos x="12" y="9"/>
                    </a:cxn>
                    <a:cxn ang="0">
                      <a:pos x="0" y="21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899" name="Freeform 67"/>
                <p:cNvSpPr>
                  <a:spLocks/>
                </p:cNvSpPr>
                <p:nvPr/>
              </p:nvSpPr>
              <p:spPr bwMode="ltGray">
                <a:xfrm>
                  <a:off x="1248" y="295"/>
                  <a:ext cx="14" cy="10"/>
                </a:xfrm>
                <a:custGeom>
                  <a:avLst/>
                  <a:gdLst/>
                  <a:ahLst/>
                  <a:cxnLst>
                    <a:cxn ang="0">
                      <a:pos x="7" y="22"/>
                    </a:cxn>
                    <a:cxn ang="0">
                      <a:pos x="31" y="10"/>
                    </a:cxn>
                    <a:cxn ang="0">
                      <a:pos x="7" y="22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085" name="Group 68"/>
              <p:cNvGrpSpPr>
                <a:grpSpLocks/>
              </p:cNvGrpSpPr>
              <p:nvPr/>
            </p:nvGrpSpPr>
            <p:grpSpPr bwMode="auto">
              <a:xfrm>
                <a:off x="3709" y="240"/>
                <a:ext cx="1139" cy="429"/>
                <a:chOff x="3709" y="240"/>
                <a:chExt cx="1139" cy="429"/>
              </a:xfrm>
            </p:grpSpPr>
            <p:sp>
              <p:nvSpPr>
                <p:cNvPr id="120901" name="Freeform 69"/>
                <p:cNvSpPr>
                  <a:spLocks/>
                </p:cNvSpPr>
                <p:nvPr/>
              </p:nvSpPr>
              <p:spPr bwMode="ltGray">
                <a:xfrm>
                  <a:off x="4808" y="616"/>
                  <a:ext cx="13" cy="14"/>
                </a:xfrm>
                <a:custGeom>
                  <a:avLst/>
                  <a:gdLst/>
                  <a:ahLst/>
                  <a:cxnLst>
                    <a:cxn ang="0">
                      <a:pos x="16" y="33"/>
                    </a:cxn>
                    <a:cxn ang="0">
                      <a:pos x="8" y="21"/>
                    </a:cxn>
                    <a:cxn ang="0">
                      <a:pos x="0" y="9"/>
                    </a:cxn>
                    <a:cxn ang="0">
                      <a:pos x="16" y="3"/>
                    </a:cxn>
                    <a:cxn ang="0">
                      <a:pos x="30" y="23"/>
                    </a:cxn>
                    <a:cxn ang="0">
                      <a:pos x="28" y="31"/>
                    </a:cxn>
                    <a:cxn ang="0">
                      <a:pos x="16" y="3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02" name="Freeform 70"/>
                <p:cNvSpPr>
                  <a:spLocks/>
                </p:cNvSpPr>
                <p:nvPr/>
              </p:nvSpPr>
              <p:spPr bwMode="ltGray">
                <a:xfrm>
                  <a:off x="4655" y="629"/>
                  <a:ext cx="11" cy="5"/>
                </a:xfrm>
                <a:custGeom>
                  <a:avLst/>
                  <a:gdLst/>
                  <a:ahLst/>
                  <a:cxnLst>
                    <a:cxn ang="0">
                      <a:pos x="15" y="16"/>
                    </a:cxn>
                    <a:cxn ang="0">
                      <a:pos x="3" y="8"/>
                    </a:cxn>
                    <a:cxn ang="0">
                      <a:pos x="15" y="0"/>
                    </a:cxn>
                    <a:cxn ang="0">
                      <a:pos x="15" y="16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03" name="Freeform 71"/>
                <p:cNvSpPr>
                  <a:spLocks/>
                </p:cNvSpPr>
                <p:nvPr/>
              </p:nvSpPr>
              <p:spPr bwMode="ltGray">
                <a:xfrm>
                  <a:off x="4609" y="635"/>
                  <a:ext cx="28" cy="16"/>
                </a:xfrm>
                <a:custGeom>
                  <a:avLst/>
                  <a:gdLst/>
                  <a:ahLst/>
                  <a:cxnLst>
                    <a:cxn ang="0">
                      <a:pos x="14" y="24"/>
                    </a:cxn>
                    <a:cxn ang="0">
                      <a:pos x="30" y="4"/>
                    </a:cxn>
                    <a:cxn ang="0">
                      <a:pos x="42" y="0"/>
                    </a:cxn>
                    <a:cxn ang="0">
                      <a:pos x="58" y="12"/>
                    </a:cxn>
                    <a:cxn ang="0">
                      <a:pos x="32" y="26"/>
                    </a:cxn>
                    <a:cxn ang="0">
                      <a:pos x="12" y="46"/>
                    </a:cxn>
                    <a:cxn ang="0">
                      <a:pos x="8" y="20"/>
                    </a:cxn>
                    <a:cxn ang="0">
                      <a:pos x="12" y="14"/>
                    </a:cxn>
                    <a:cxn ang="0">
                      <a:pos x="14" y="24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04" name="Freeform 72"/>
                <p:cNvSpPr>
                  <a:spLocks/>
                </p:cNvSpPr>
                <p:nvPr/>
              </p:nvSpPr>
              <p:spPr bwMode="ltGray">
                <a:xfrm>
                  <a:off x="4580" y="634"/>
                  <a:ext cx="29" cy="16"/>
                </a:xfrm>
                <a:custGeom>
                  <a:avLst/>
                  <a:gdLst/>
                  <a:ahLst/>
                  <a:cxnLst>
                    <a:cxn ang="0">
                      <a:pos x="0" y="31"/>
                    </a:cxn>
                    <a:cxn ang="0">
                      <a:pos x="18" y="25"/>
                    </a:cxn>
                    <a:cxn ang="0">
                      <a:pos x="52" y="1"/>
                    </a:cxn>
                    <a:cxn ang="0">
                      <a:pos x="64" y="3"/>
                    </a:cxn>
                    <a:cxn ang="0">
                      <a:pos x="50" y="19"/>
                    </a:cxn>
                    <a:cxn ang="0">
                      <a:pos x="28" y="33"/>
                    </a:cxn>
                    <a:cxn ang="0">
                      <a:pos x="22" y="47"/>
                    </a:cxn>
                    <a:cxn ang="0">
                      <a:pos x="16" y="45"/>
                    </a:cxn>
                    <a:cxn ang="0">
                      <a:pos x="12" y="39"/>
                    </a:cxn>
                    <a:cxn ang="0">
                      <a:pos x="0" y="35"/>
                    </a:cxn>
                    <a:cxn ang="0">
                      <a:pos x="0" y="3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05" name="Freeform 73"/>
                <p:cNvSpPr>
                  <a:spLocks/>
                </p:cNvSpPr>
                <p:nvPr/>
              </p:nvSpPr>
              <p:spPr bwMode="ltGray">
                <a:xfrm>
                  <a:off x="4423" y="547"/>
                  <a:ext cx="151" cy="93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36" y="18"/>
                    </a:cxn>
                    <a:cxn ang="0">
                      <a:pos x="46" y="30"/>
                    </a:cxn>
                    <a:cxn ang="0">
                      <a:pos x="76" y="52"/>
                    </a:cxn>
                    <a:cxn ang="0">
                      <a:pos x="92" y="66"/>
                    </a:cxn>
                    <a:cxn ang="0">
                      <a:pos x="122" y="98"/>
                    </a:cxn>
                    <a:cxn ang="0">
                      <a:pos x="136" y="128"/>
                    </a:cxn>
                    <a:cxn ang="0">
                      <a:pos x="148" y="132"/>
                    </a:cxn>
                    <a:cxn ang="0">
                      <a:pos x="154" y="150"/>
                    </a:cxn>
                    <a:cxn ang="0">
                      <a:pos x="176" y="152"/>
                    </a:cxn>
                    <a:cxn ang="0">
                      <a:pos x="170" y="196"/>
                    </a:cxn>
                    <a:cxn ang="0">
                      <a:pos x="180" y="224"/>
                    </a:cxn>
                    <a:cxn ang="0">
                      <a:pos x="198" y="232"/>
                    </a:cxn>
                    <a:cxn ang="0">
                      <a:pos x="216" y="234"/>
                    </a:cxn>
                    <a:cxn ang="0">
                      <a:pos x="236" y="242"/>
                    </a:cxn>
                    <a:cxn ang="0">
                      <a:pos x="254" y="236"/>
                    </a:cxn>
                    <a:cxn ang="0">
                      <a:pos x="272" y="248"/>
                    </a:cxn>
                    <a:cxn ang="0">
                      <a:pos x="296" y="256"/>
                    </a:cxn>
                    <a:cxn ang="0">
                      <a:pos x="314" y="264"/>
                    </a:cxn>
                    <a:cxn ang="0">
                      <a:pos x="352" y="266"/>
                    </a:cxn>
                    <a:cxn ang="0">
                      <a:pos x="342" y="274"/>
                    </a:cxn>
                    <a:cxn ang="0">
                      <a:pos x="322" y="272"/>
                    </a:cxn>
                    <a:cxn ang="0">
                      <a:pos x="300" y="270"/>
                    </a:cxn>
                    <a:cxn ang="0">
                      <a:pos x="288" y="266"/>
                    </a:cxn>
                    <a:cxn ang="0">
                      <a:pos x="252" y="264"/>
                    </a:cxn>
                    <a:cxn ang="0">
                      <a:pos x="234" y="260"/>
                    </a:cxn>
                    <a:cxn ang="0">
                      <a:pos x="172" y="242"/>
                    </a:cxn>
                    <a:cxn ang="0">
                      <a:pos x="160" y="216"/>
                    </a:cxn>
                    <a:cxn ang="0">
                      <a:pos x="126" y="200"/>
                    </a:cxn>
                    <a:cxn ang="0">
                      <a:pos x="108" y="186"/>
                    </a:cxn>
                    <a:cxn ang="0">
                      <a:pos x="94" y="158"/>
                    </a:cxn>
                    <a:cxn ang="0">
                      <a:pos x="68" y="108"/>
                    </a:cxn>
                    <a:cxn ang="0">
                      <a:pos x="64" y="102"/>
                    </a:cxn>
                    <a:cxn ang="0">
                      <a:pos x="58" y="100"/>
                    </a:cxn>
                    <a:cxn ang="0">
                      <a:pos x="54" y="88"/>
                    </a:cxn>
                    <a:cxn ang="0">
                      <a:pos x="38" y="58"/>
                    </a:cxn>
                    <a:cxn ang="0">
                      <a:pos x="20" y="40"/>
                    </a:cxn>
                    <a:cxn ang="0">
                      <a:pos x="4" y="22"/>
                    </a:cxn>
                    <a:cxn ang="0">
                      <a:pos x="10" y="2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06" name="Freeform 74"/>
                <p:cNvSpPr>
                  <a:spLocks/>
                </p:cNvSpPr>
                <p:nvPr/>
              </p:nvSpPr>
              <p:spPr bwMode="ltGray">
                <a:xfrm>
                  <a:off x="4515" y="541"/>
                  <a:ext cx="67" cy="68"/>
                </a:xfrm>
                <a:custGeom>
                  <a:avLst/>
                  <a:gdLst/>
                  <a:ahLst/>
                  <a:cxnLst>
                    <a:cxn ang="0">
                      <a:pos x="54" y="66"/>
                    </a:cxn>
                    <a:cxn ang="0">
                      <a:pos x="66" y="58"/>
                    </a:cxn>
                    <a:cxn ang="0">
                      <a:pos x="68" y="52"/>
                    </a:cxn>
                    <a:cxn ang="0">
                      <a:pos x="80" y="44"/>
                    </a:cxn>
                    <a:cxn ang="0">
                      <a:pos x="106" y="22"/>
                    </a:cxn>
                    <a:cxn ang="0">
                      <a:pos x="112" y="4"/>
                    </a:cxn>
                    <a:cxn ang="0">
                      <a:pos x="124" y="0"/>
                    </a:cxn>
                    <a:cxn ang="0">
                      <a:pos x="150" y="28"/>
                    </a:cxn>
                    <a:cxn ang="0">
                      <a:pos x="146" y="44"/>
                    </a:cxn>
                    <a:cxn ang="0">
                      <a:pos x="126" y="64"/>
                    </a:cxn>
                    <a:cxn ang="0">
                      <a:pos x="132" y="94"/>
                    </a:cxn>
                    <a:cxn ang="0">
                      <a:pos x="142" y="110"/>
                    </a:cxn>
                    <a:cxn ang="0">
                      <a:pos x="146" y="128"/>
                    </a:cxn>
                    <a:cxn ang="0">
                      <a:pos x="128" y="128"/>
                    </a:cxn>
                    <a:cxn ang="0">
                      <a:pos x="116" y="146"/>
                    </a:cxn>
                    <a:cxn ang="0">
                      <a:pos x="104" y="156"/>
                    </a:cxn>
                    <a:cxn ang="0">
                      <a:pos x="100" y="198"/>
                    </a:cxn>
                    <a:cxn ang="0">
                      <a:pos x="88" y="202"/>
                    </a:cxn>
                    <a:cxn ang="0">
                      <a:pos x="82" y="206"/>
                    </a:cxn>
                    <a:cxn ang="0">
                      <a:pos x="76" y="202"/>
                    </a:cxn>
                    <a:cxn ang="0">
                      <a:pos x="72" y="190"/>
                    </a:cxn>
                    <a:cxn ang="0">
                      <a:pos x="60" y="186"/>
                    </a:cxn>
                    <a:cxn ang="0">
                      <a:pos x="42" y="194"/>
                    </a:cxn>
                    <a:cxn ang="0">
                      <a:pos x="28" y="186"/>
                    </a:cxn>
                    <a:cxn ang="0">
                      <a:pos x="10" y="148"/>
                    </a:cxn>
                    <a:cxn ang="0">
                      <a:pos x="4" y="130"/>
                    </a:cxn>
                    <a:cxn ang="0">
                      <a:pos x="0" y="118"/>
                    </a:cxn>
                    <a:cxn ang="0">
                      <a:pos x="20" y="96"/>
                    </a:cxn>
                    <a:cxn ang="0">
                      <a:pos x="32" y="104"/>
                    </a:cxn>
                    <a:cxn ang="0">
                      <a:pos x="34" y="80"/>
                    </a:cxn>
                    <a:cxn ang="0">
                      <a:pos x="52" y="70"/>
                    </a:cxn>
                    <a:cxn ang="0">
                      <a:pos x="54" y="66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07" name="Freeform 75"/>
                <p:cNvSpPr>
                  <a:spLocks/>
                </p:cNvSpPr>
                <p:nvPr/>
              </p:nvSpPr>
              <p:spPr bwMode="ltGray">
                <a:xfrm>
                  <a:off x="4580" y="572"/>
                  <a:ext cx="47" cy="13"/>
                </a:xfrm>
                <a:custGeom>
                  <a:avLst/>
                  <a:gdLst/>
                  <a:ahLst/>
                  <a:cxnLst>
                    <a:cxn ang="0">
                      <a:pos x="4" y="32"/>
                    </a:cxn>
                    <a:cxn ang="0">
                      <a:pos x="18" y="10"/>
                    </a:cxn>
                    <a:cxn ang="0">
                      <a:pos x="46" y="20"/>
                    </a:cxn>
                    <a:cxn ang="0">
                      <a:pos x="72" y="14"/>
                    </a:cxn>
                    <a:cxn ang="0">
                      <a:pos x="90" y="0"/>
                    </a:cxn>
                    <a:cxn ang="0">
                      <a:pos x="76" y="26"/>
                    </a:cxn>
                    <a:cxn ang="0">
                      <a:pos x="60" y="38"/>
                    </a:cxn>
                    <a:cxn ang="0">
                      <a:pos x="42" y="32"/>
                    </a:cxn>
                    <a:cxn ang="0">
                      <a:pos x="14" y="30"/>
                    </a:cxn>
                    <a:cxn ang="0">
                      <a:pos x="4" y="32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08" name="Freeform 76"/>
                <p:cNvSpPr>
                  <a:spLocks/>
                </p:cNvSpPr>
                <p:nvPr/>
              </p:nvSpPr>
              <p:spPr bwMode="ltGray">
                <a:xfrm>
                  <a:off x="4578" y="588"/>
                  <a:ext cx="32" cy="34"/>
                </a:xfrm>
                <a:custGeom>
                  <a:avLst/>
                  <a:gdLst/>
                  <a:ahLst/>
                  <a:cxnLst>
                    <a:cxn ang="0">
                      <a:pos x="8" y="18"/>
                    </a:cxn>
                    <a:cxn ang="0">
                      <a:pos x="18" y="0"/>
                    </a:cxn>
                    <a:cxn ang="0">
                      <a:pos x="34" y="18"/>
                    </a:cxn>
                    <a:cxn ang="0">
                      <a:pos x="62" y="4"/>
                    </a:cxn>
                    <a:cxn ang="0">
                      <a:pos x="46" y="34"/>
                    </a:cxn>
                    <a:cxn ang="0">
                      <a:pos x="54" y="48"/>
                    </a:cxn>
                    <a:cxn ang="0">
                      <a:pos x="58" y="60"/>
                    </a:cxn>
                    <a:cxn ang="0">
                      <a:pos x="46" y="74"/>
                    </a:cxn>
                    <a:cxn ang="0">
                      <a:pos x="34" y="60"/>
                    </a:cxn>
                    <a:cxn ang="0">
                      <a:pos x="22" y="48"/>
                    </a:cxn>
                    <a:cxn ang="0">
                      <a:pos x="28" y="68"/>
                    </a:cxn>
                    <a:cxn ang="0">
                      <a:pos x="30" y="74"/>
                    </a:cxn>
                    <a:cxn ang="0">
                      <a:pos x="20" y="104"/>
                    </a:cxn>
                    <a:cxn ang="0">
                      <a:pos x="12" y="102"/>
                    </a:cxn>
                    <a:cxn ang="0">
                      <a:pos x="8" y="90"/>
                    </a:cxn>
                    <a:cxn ang="0">
                      <a:pos x="0" y="54"/>
                    </a:cxn>
                    <a:cxn ang="0">
                      <a:pos x="2" y="30"/>
                    </a:cxn>
                    <a:cxn ang="0">
                      <a:pos x="8" y="18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09" name="Freeform 77"/>
                <p:cNvSpPr>
                  <a:spLocks/>
                </p:cNvSpPr>
                <p:nvPr/>
              </p:nvSpPr>
              <p:spPr bwMode="ltGray">
                <a:xfrm>
                  <a:off x="4632" y="569"/>
                  <a:ext cx="16" cy="20"/>
                </a:xfrm>
                <a:custGeom>
                  <a:avLst/>
                  <a:gdLst/>
                  <a:ahLst/>
                  <a:cxnLst>
                    <a:cxn ang="0">
                      <a:pos x="3" y="28"/>
                    </a:cxn>
                    <a:cxn ang="0">
                      <a:pos x="13" y="0"/>
                    </a:cxn>
                    <a:cxn ang="0">
                      <a:pos x="15" y="28"/>
                    </a:cxn>
                    <a:cxn ang="0">
                      <a:pos x="37" y="38"/>
                    </a:cxn>
                    <a:cxn ang="0">
                      <a:pos x="19" y="44"/>
                    </a:cxn>
                    <a:cxn ang="0">
                      <a:pos x="5" y="58"/>
                    </a:cxn>
                    <a:cxn ang="0">
                      <a:pos x="1" y="34"/>
                    </a:cxn>
                    <a:cxn ang="0">
                      <a:pos x="3" y="28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10" name="Freeform 78"/>
                <p:cNvSpPr>
                  <a:spLocks/>
                </p:cNvSpPr>
                <p:nvPr/>
              </p:nvSpPr>
              <p:spPr bwMode="ltGray">
                <a:xfrm>
                  <a:off x="4636" y="600"/>
                  <a:ext cx="20" cy="10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29" y="0"/>
                    </a:cxn>
                    <a:cxn ang="0">
                      <a:pos x="49" y="16"/>
                    </a:cxn>
                    <a:cxn ang="0">
                      <a:pos x="35" y="14"/>
                    </a:cxn>
                    <a:cxn ang="0">
                      <a:pos x="3" y="16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11" name="Freeform 79"/>
                <p:cNvSpPr>
                  <a:spLocks/>
                </p:cNvSpPr>
                <p:nvPr/>
              </p:nvSpPr>
              <p:spPr bwMode="ltGray">
                <a:xfrm>
                  <a:off x="4657" y="585"/>
                  <a:ext cx="26" cy="17"/>
                </a:xfrm>
                <a:custGeom>
                  <a:avLst/>
                  <a:gdLst/>
                  <a:ahLst/>
                  <a:cxnLst>
                    <a:cxn ang="0">
                      <a:pos x="21" y="38"/>
                    </a:cxn>
                    <a:cxn ang="0">
                      <a:pos x="15" y="26"/>
                    </a:cxn>
                    <a:cxn ang="0">
                      <a:pos x="3" y="22"/>
                    </a:cxn>
                    <a:cxn ang="0">
                      <a:pos x="13" y="8"/>
                    </a:cxn>
                    <a:cxn ang="0">
                      <a:pos x="25" y="0"/>
                    </a:cxn>
                    <a:cxn ang="0">
                      <a:pos x="49" y="10"/>
                    </a:cxn>
                    <a:cxn ang="0">
                      <a:pos x="53" y="20"/>
                    </a:cxn>
                    <a:cxn ang="0">
                      <a:pos x="61" y="32"/>
                    </a:cxn>
                    <a:cxn ang="0">
                      <a:pos x="41" y="38"/>
                    </a:cxn>
                    <a:cxn ang="0">
                      <a:pos x="23" y="44"/>
                    </a:cxn>
                    <a:cxn ang="0">
                      <a:pos x="21" y="38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12" name="Freeform 80"/>
                <p:cNvSpPr>
                  <a:spLocks/>
                </p:cNvSpPr>
                <p:nvPr/>
              </p:nvSpPr>
              <p:spPr bwMode="ltGray">
                <a:xfrm>
                  <a:off x="4664" y="593"/>
                  <a:ext cx="122" cy="61"/>
                </a:xfrm>
                <a:custGeom>
                  <a:avLst/>
                  <a:gdLst/>
                  <a:ahLst/>
                  <a:cxnLst>
                    <a:cxn ang="0">
                      <a:pos x="46" y="28"/>
                    </a:cxn>
                    <a:cxn ang="0">
                      <a:pos x="36" y="14"/>
                    </a:cxn>
                    <a:cxn ang="0">
                      <a:pos x="26" y="30"/>
                    </a:cxn>
                    <a:cxn ang="0">
                      <a:pos x="0" y="24"/>
                    </a:cxn>
                    <a:cxn ang="0">
                      <a:pos x="10" y="42"/>
                    </a:cxn>
                    <a:cxn ang="0">
                      <a:pos x="16" y="62"/>
                    </a:cxn>
                    <a:cxn ang="0">
                      <a:pos x="24" y="48"/>
                    </a:cxn>
                    <a:cxn ang="0">
                      <a:pos x="30" y="44"/>
                    </a:cxn>
                    <a:cxn ang="0">
                      <a:pos x="48" y="56"/>
                    </a:cxn>
                    <a:cxn ang="0">
                      <a:pos x="70" y="62"/>
                    </a:cxn>
                    <a:cxn ang="0">
                      <a:pos x="88" y="72"/>
                    </a:cxn>
                    <a:cxn ang="0">
                      <a:pos x="106" y="102"/>
                    </a:cxn>
                    <a:cxn ang="0">
                      <a:pos x="104" y="122"/>
                    </a:cxn>
                    <a:cxn ang="0">
                      <a:pos x="98" y="134"/>
                    </a:cxn>
                    <a:cxn ang="0">
                      <a:pos x="122" y="128"/>
                    </a:cxn>
                    <a:cxn ang="0">
                      <a:pos x="140" y="140"/>
                    </a:cxn>
                    <a:cxn ang="0">
                      <a:pos x="168" y="148"/>
                    </a:cxn>
                    <a:cxn ang="0">
                      <a:pos x="174" y="146"/>
                    </a:cxn>
                    <a:cxn ang="0">
                      <a:pos x="168" y="134"/>
                    </a:cxn>
                    <a:cxn ang="0">
                      <a:pos x="178" y="136"/>
                    </a:cxn>
                    <a:cxn ang="0">
                      <a:pos x="186" y="118"/>
                    </a:cxn>
                    <a:cxn ang="0">
                      <a:pos x="202" y="122"/>
                    </a:cxn>
                    <a:cxn ang="0">
                      <a:pos x="214" y="130"/>
                    </a:cxn>
                    <a:cxn ang="0">
                      <a:pos x="244" y="168"/>
                    </a:cxn>
                    <a:cxn ang="0">
                      <a:pos x="262" y="178"/>
                    </a:cxn>
                    <a:cxn ang="0">
                      <a:pos x="284" y="170"/>
                    </a:cxn>
                    <a:cxn ang="0">
                      <a:pos x="268" y="160"/>
                    </a:cxn>
                    <a:cxn ang="0">
                      <a:pos x="256" y="138"/>
                    </a:cxn>
                    <a:cxn ang="0">
                      <a:pos x="250" y="132"/>
                    </a:cxn>
                    <a:cxn ang="0">
                      <a:pos x="248" y="122"/>
                    </a:cxn>
                    <a:cxn ang="0">
                      <a:pos x="236" y="116"/>
                    </a:cxn>
                    <a:cxn ang="0">
                      <a:pos x="240" y="96"/>
                    </a:cxn>
                    <a:cxn ang="0">
                      <a:pos x="220" y="86"/>
                    </a:cxn>
                    <a:cxn ang="0">
                      <a:pos x="210" y="70"/>
                    </a:cxn>
                    <a:cxn ang="0">
                      <a:pos x="190" y="54"/>
                    </a:cxn>
                    <a:cxn ang="0">
                      <a:pos x="168" y="38"/>
                    </a:cxn>
                    <a:cxn ang="0">
                      <a:pos x="156" y="34"/>
                    </a:cxn>
                    <a:cxn ang="0">
                      <a:pos x="120" y="16"/>
                    </a:cxn>
                    <a:cxn ang="0">
                      <a:pos x="102" y="4"/>
                    </a:cxn>
                    <a:cxn ang="0">
                      <a:pos x="96" y="0"/>
                    </a:cxn>
                    <a:cxn ang="0">
                      <a:pos x="70" y="10"/>
                    </a:cxn>
                    <a:cxn ang="0">
                      <a:pos x="56" y="32"/>
                    </a:cxn>
                    <a:cxn ang="0">
                      <a:pos x="46" y="28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13" name="Freeform 81"/>
                <p:cNvSpPr>
                  <a:spLocks/>
                </p:cNvSpPr>
                <p:nvPr/>
              </p:nvSpPr>
              <p:spPr bwMode="ltGray">
                <a:xfrm>
                  <a:off x="4770" y="599"/>
                  <a:ext cx="33" cy="26"/>
                </a:xfrm>
                <a:custGeom>
                  <a:avLst/>
                  <a:gdLst/>
                  <a:ahLst/>
                  <a:cxnLst>
                    <a:cxn ang="0">
                      <a:pos x="1" y="58"/>
                    </a:cxn>
                    <a:cxn ang="0">
                      <a:pos x="27" y="60"/>
                    </a:cxn>
                    <a:cxn ang="0">
                      <a:pos x="45" y="48"/>
                    </a:cxn>
                    <a:cxn ang="0">
                      <a:pos x="57" y="30"/>
                    </a:cxn>
                    <a:cxn ang="0">
                      <a:pos x="43" y="14"/>
                    </a:cxn>
                    <a:cxn ang="0">
                      <a:pos x="43" y="4"/>
                    </a:cxn>
                    <a:cxn ang="0">
                      <a:pos x="71" y="26"/>
                    </a:cxn>
                    <a:cxn ang="0">
                      <a:pos x="67" y="54"/>
                    </a:cxn>
                    <a:cxn ang="0">
                      <a:pos x="33" y="78"/>
                    </a:cxn>
                    <a:cxn ang="0">
                      <a:pos x="9" y="66"/>
                    </a:cxn>
                    <a:cxn ang="0">
                      <a:pos x="3" y="62"/>
                    </a:cxn>
                    <a:cxn ang="0">
                      <a:pos x="1" y="58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14" name="Freeform 82"/>
                <p:cNvSpPr>
                  <a:spLocks/>
                </p:cNvSpPr>
                <p:nvPr/>
              </p:nvSpPr>
              <p:spPr bwMode="ltGray">
                <a:xfrm>
                  <a:off x="4840" y="544"/>
                  <a:ext cx="8" cy="6"/>
                </a:xfrm>
                <a:custGeom>
                  <a:avLst/>
                  <a:gdLst/>
                  <a:ahLst/>
                  <a:cxnLst>
                    <a:cxn ang="0">
                      <a:pos x="3" y="4"/>
                    </a:cxn>
                    <a:cxn ang="0">
                      <a:pos x="3" y="14"/>
                    </a:cxn>
                    <a:cxn ang="0">
                      <a:pos x="3" y="4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15" name="Freeform 83"/>
                <p:cNvSpPr>
                  <a:spLocks/>
                </p:cNvSpPr>
                <p:nvPr/>
              </p:nvSpPr>
              <p:spPr bwMode="ltGray">
                <a:xfrm>
                  <a:off x="4747" y="494"/>
                  <a:ext cx="8" cy="5"/>
                </a:xfrm>
                <a:custGeom>
                  <a:avLst/>
                  <a:gdLst/>
                  <a:ahLst/>
                  <a:cxnLst>
                    <a:cxn ang="0">
                      <a:pos x="7" y="12"/>
                    </a:cxn>
                    <a:cxn ang="0">
                      <a:pos x="17" y="2"/>
                    </a:cxn>
                    <a:cxn ang="0">
                      <a:pos x="9" y="12"/>
                    </a:cxn>
                    <a:cxn ang="0">
                      <a:pos x="7" y="12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16" name="Freeform 84"/>
                <p:cNvSpPr>
                  <a:spLocks/>
                </p:cNvSpPr>
                <p:nvPr/>
              </p:nvSpPr>
              <p:spPr bwMode="ltGray">
                <a:xfrm>
                  <a:off x="4676" y="536"/>
                  <a:ext cx="8" cy="5"/>
                </a:xfrm>
                <a:custGeom>
                  <a:avLst/>
                  <a:gdLst/>
                  <a:ahLst/>
                  <a:cxnLst>
                    <a:cxn ang="0">
                      <a:pos x="7" y="12"/>
                    </a:cxn>
                    <a:cxn ang="0">
                      <a:pos x="15" y="2"/>
                    </a:cxn>
                    <a:cxn ang="0">
                      <a:pos x="15" y="14"/>
                    </a:cxn>
                    <a:cxn ang="0">
                      <a:pos x="7" y="12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17" name="Freeform 85"/>
                <p:cNvSpPr>
                  <a:spLocks/>
                </p:cNvSpPr>
                <p:nvPr/>
              </p:nvSpPr>
              <p:spPr bwMode="ltGray">
                <a:xfrm>
                  <a:off x="4598" y="523"/>
                  <a:ext cx="34" cy="27"/>
                </a:xfrm>
                <a:custGeom>
                  <a:avLst/>
                  <a:gdLst/>
                  <a:ahLst/>
                  <a:cxnLst>
                    <a:cxn ang="0">
                      <a:pos x="0" y="50"/>
                    </a:cxn>
                    <a:cxn ang="0">
                      <a:pos x="14" y="24"/>
                    </a:cxn>
                    <a:cxn ang="0">
                      <a:pos x="26" y="20"/>
                    </a:cxn>
                    <a:cxn ang="0">
                      <a:pos x="48" y="18"/>
                    </a:cxn>
                    <a:cxn ang="0">
                      <a:pos x="58" y="0"/>
                    </a:cxn>
                    <a:cxn ang="0">
                      <a:pos x="80" y="40"/>
                    </a:cxn>
                    <a:cxn ang="0">
                      <a:pos x="70" y="56"/>
                    </a:cxn>
                    <a:cxn ang="0">
                      <a:pos x="54" y="62"/>
                    </a:cxn>
                    <a:cxn ang="0">
                      <a:pos x="48" y="80"/>
                    </a:cxn>
                    <a:cxn ang="0">
                      <a:pos x="32" y="68"/>
                    </a:cxn>
                    <a:cxn ang="0">
                      <a:pos x="38" y="52"/>
                    </a:cxn>
                    <a:cxn ang="0">
                      <a:pos x="30" y="28"/>
                    </a:cxn>
                    <a:cxn ang="0">
                      <a:pos x="20" y="48"/>
                    </a:cxn>
                    <a:cxn ang="0">
                      <a:pos x="8" y="56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18" name="Freeform 86"/>
                <p:cNvSpPr>
                  <a:spLocks/>
                </p:cNvSpPr>
                <p:nvPr/>
              </p:nvSpPr>
              <p:spPr bwMode="ltGray">
                <a:xfrm>
                  <a:off x="4587" y="466"/>
                  <a:ext cx="40" cy="58"/>
                </a:xfrm>
                <a:custGeom>
                  <a:avLst/>
                  <a:gdLst/>
                  <a:ahLst/>
                  <a:cxnLst>
                    <a:cxn ang="0">
                      <a:pos x="14" y="96"/>
                    </a:cxn>
                    <a:cxn ang="0">
                      <a:pos x="26" y="128"/>
                    </a:cxn>
                    <a:cxn ang="0">
                      <a:pos x="32" y="108"/>
                    </a:cxn>
                    <a:cxn ang="0">
                      <a:pos x="52" y="100"/>
                    </a:cxn>
                    <a:cxn ang="0">
                      <a:pos x="46" y="124"/>
                    </a:cxn>
                    <a:cxn ang="0">
                      <a:pos x="66" y="126"/>
                    </a:cxn>
                    <a:cxn ang="0">
                      <a:pos x="76" y="142"/>
                    </a:cxn>
                    <a:cxn ang="0">
                      <a:pos x="58" y="148"/>
                    </a:cxn>
                    <a:cxn ang="0">
                      <a:pos x="74" y="174"/>
                    </a:cxn>
                    <a:cxn ang="0">
                      <a:pos x="84" y="154"/>
                    </a:cxn>
                    <a:cxn ang="0">
                      <a:pos x="82" y="112"/>
                    </a:cxn>
                    <a:cxn ang="0">
                      <a:pos x="60" y="106"/>
                    </a:cxn>
                    <a:cxn ang="0">
                      <a:pos x="50" y="82"/>
                    </a:cxn>
                    <a:cxn ang="0">
                      <a:pos x="34" y="82"/>
                    </a:cxn>
                    <a:cxn ang="0">
                      <a:pos x="30" y="70"/>
                    </a:cxn>
                    <a:cxn ang="0">
                      <a:pos x="42" y="42"/>
                    </a:cxn>
                    <a:cxn ang="0">
                      <a:pos x="30" y="0"/>
                    </a:cxn>
                    <a:cxn ang="0">
                      <a:pos x="18" y="22"/>
                    </a:cxn>
                    <a:cxn ang="0">
                      <a:pos x="4" y="46"/>
                    </a:cxn>
                    <a:cxn ang="0">
                      <a:pos x="14" y="76"/>
                    </a:cxn>
                    <a:cxn ang="0">
                      <a:pos x="14" y="96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19" name="Freeform 87"/>
                <p:cNvSpPr>
                  <a:spLocks/>
                </p:cNvSpPr>
                <p:nvPr/>
              </p:nvSpPr>
              <p:spPr bwMode="ltGray">
                <a:xfrm>
                  <a:off x="4597" y="508"/>
                  <a:ext cx="14" cy="17"/>
                </a:xfrm>
                <a:custGeom>
                  <a:avLst/>
                  <a:gdLst/>
                  <a:ahLst/>
                  <a:cxnLst>
                    <a:cxn ang="0">
                      <a:pos x="6" y="24"/>
                    </a:cxn>
                    <a:cxn ang="0">
                      <a:pos x="12" y="0"/>
                    </a:cxn>
                    <a:cxn ang="0">
                      <a:pos x="20" y="16"/>
                    </a:cxn>
                    <a:cxn ang="0">
                      <a:pos x="22" y="24"/>
                    </a:cxn>
                    <a:cxn ang="0">
                      <a:pos x="28" y="26"/>
                    </a:cxn>
                    <a:cxn ang="0">
                      <a:pos x="32" y="38"/>
                    </a:cxn>
                    <a:cxn ang="0">
                      <a:pos x="18" y="50"/>
                    </a:cxn>
                    <a:cxn ang="0">
                      <a:pos x="6" y="24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20" name="Freeform 88"/>
                <p:cNvSpPr>
                  <a:spLocks/>
                </p:cNvSpPr>
                <p:nvPr/>
              </p:nvSpPr>
              <p:spPr bwMode="ltGray">
                <a:xfrm>
                  <a:off x="4569" y="512"/>
                  <a:ext cx="19" cy="17"/>
                </a:xfrm>
                <a:custGeom>
                  <a:avLst/>
                  <a:gdLst/>
                  <a:ahLst/>
                  <a:cxnLst>
                    <a:cxn ang="0">
                      <a:pos x="0" y="44"/>
                    </a:cxn>
                    <a:cxn ang="0">
                      <a:pos x="22" y="20"/>
                    </a:cxn>
                    <a:cxn ang="0">
                      <a:pos x="36" y="0"/>
                    </a:cxn>
                    <a:cxn ang="0">
                      <a:pos x="24" y="28"/>
                    </a:cxn>
                    <a:cxn ang="0">
                      <a:pos x="2" y="50"/>
                    </a:cxn>
                    <a:cxn ang="0">
                      <a:pos x="0" y="44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21" name="Freeform 89"/>
                <p:cNvSpPr>
                  <a:spLocks/>
                </p:cNvSpPr>
                <p:nvPr/>
              </p:nvSpPr>
              <p:spPr bwMode="ltGray">
                <a:xfrm>
                  <a:off x="4784" y="275"/>
                  <a:ext cx="18" cy="10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12" y="29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22" name="Freeform 90"/>
                <p:cNvSpPr>
                  <a:spLocks/>
                </p:cNvSpPr>
                <p:nvPr/>
              </p:nvSpPr>
              <p:spPr bwMode="ltGray">
                <a:xfrm>
                  <a:off x="4293" y="246"/>
                  <a:ext cx="438" cy="152"/>
                </a:xfrm>
                <a:custGeom>
                  <a:avLst/>
                  <a:gdLst/>
                  <a:ahLst/>
                  <a:cxnLst>
                    <a:cxn ang="0">
                      <a:pos x="73" y="1"/>
                    </a:cxn>
                    <a:cxn ang="0">
                      <a:pos x="438" y="0"/>
                    </a:cxn>
                    <a:cxn ang="0">
                      <a:pos x="416" y="54"/>
                    </a:cxn>
                    <a:cxn ang="0">
                      <a:pos x="397" y="68"/>
                    </a:cxn>
                    <a:cxn ang="0">
                      <a:pos x="392" y="70"/>
                    </a:cxn>
                    <a:cxn ang="0">
                      <a:pos x="375" y="73"/>
                    </a:cxn>
                    <a:cxn ang="0">
                      <a:pos x="361" y="88"/>
                    </a:cxn>
                    <a:cxn ang="0">
                      <a:pos x="362" y="99"/>
                    </a:cxn>
                    <a:cxn ang="0">
                      <a:pos x="364" y="107"/>
                    </a:cxn>
                    <a:cxn ang="0">
                      <a:pos x="366" y="113"/>
                    </a:cxn>
                    <a:cxn ang="0">
                      <a:pos x="362" y="122"/>
                    </a:cxn>
                    <a:cxn ang="0">
                      <a:pos x="351" y="120"/>
                    </a:cxn>
                    <a:cxn ang="0">
                      <a:pos x="342" y="129"/>
                    </a:cxn>
                    <a:cxn ang="0">
                      <a:pos x="347" y="105"/>
                    </a:cxn>
                    <a:cxn ang="0">
                      <a:pos x="338" y="100"/>
                    </a:cxn>
                    <a:cxn ang="0">
                      <a:pos x="344" y="93"/>
                    </a:cxn>
                    <a:cxn ang="0">
                      <a:pos x="342" y="89"/>
                    </a:cxn>
                    <a:cxn ang="0">
                      <a:pos x="320" y="94"/>
                    </a:cxn>
                    <a:cxn ang="0">
                      <a:pos x="317" y="85"/>
                    </a:cxn>
                    <a:cxn ang="0">
                      <a:pos x="297" y="94"/>
                    </a:cxn>
                    <a:cxn ang="0">
                      <a:pos x="320" y="103"/>
                    </a:cxn>
                    <a:cxn ang="0">
                      <a:pos x="305" y="117"/>
                    </a:cxn>
                    <a:cxn ang="0">
                      <a:pos x="311" y="126"/>
                    </a:cxn>
                    <a:cxn ang="0">
                      <a:pos x="315" y="138"/>
                    </a:cxn>
                    <a:cxn ang="0">
                      <a:pos x="309" y="139"/>
                    </a:cxn>
                    <a:cxn ang="0">
                      <a:pos x="314" y="144"/>
                    </a:cxn>
                    <a:cxn ang="0">
                      <a:pos x="307" y="152"/>
                    </a:cxn>
                    <a:cxn ang="0">
                      <a:pos x="0" y="149"/>
                    </a:cxn>
                    <a:cxn ang="0">
                      <a:pos x="73" y="1"/>
                    </a:cxn>
                  </a:cxnLst>
                  <a:rect l="0" t="0" r="r" b="b"/>
                  <a:pathLst>
                    <a:path w="438" h="152">
                      <a:moveTo>
                        <a:pt x="73" y="1"/>
                      </a:moveTo>
                      <a:lnTo>
                        <a:pt x="438" y="0"/>
                      </a:lnTo>
                      <a:cubicBezTo>
                        <a:pt x="432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23" name="Freeform 91"/>
                <p:cNvSpPr>
                  <a:spLocks/>
                </p:cNvSpPr>
                <p:nvPr/>
              </p:nvSpPr>
              <p:spPr bwMode="ltGray">
                <a:xfrm>
                  <a:off x="4731" y="240"/>
                  <a:ext cx="20" cy="55"/>
                </a:xfrm>
                <a:custGeom>
                  <a:avLst/>
                  <a:gdLst/>
                  <a:ahLst/>
                  <a:cxnLst>
                    <a:cxn ang="0">
                      <a:pos x="5" y="156"/>
                    </a:cxn>
                    <a:cxn ang="0">
                      <a:pos x="15" y="108"/>
                    </a:cxn>
                    <a:cxn ang="0">
                      <a:pos x="17" y="68"/>
                    </a:cxn>
                    <a:cxn ang="0">
                      <a:pos x="11" y="40"/>
                    </a:cxn>
                    <a:cxn ang="0">
                      <a:pos x="17" y="12"/>
                    </a:cxn>
                    <a:cxn ang="0">
                      <a:pos x="21" y="0"/>
                    </a:cxn>
                    <a:cxn ang="0">
                      <a:pos x="31" y="30"/>
                    </a:cxn>
                    <a:cxn ang="0">
                      <a:pos x="47" y="98"/>
                    </a:cxn>
                    <a:cxn ang="0">
                      <a:pos x="31" y="108"/>
                    </a:cxn>
                    <a:cxn ang="0">
                      <a:pos x="23" y="126"/>
                    </a:cxn>
                    <a:cxn ang="0">
                      <a:pos x="21" y="132"/>
                    </a:cxn>
                    <a:cxn ang="0">
                      <a:pos x="27" y="134"/>
                    </a:cxn>
                    <a:cxn ang="0">
                      <a:pos x="31" y="146"/>
                    </a:cxn>
                    <a:cxn ang="0">
                      <a:pos x="13" y="148"/>
                    </a:cxn>
                    <a:cxn ang="0">
                      <a:pos x="7" y="160"/>
                    </a:cxn>
                    <a:cxn ang="0">
                      <a:pos x="3" y="154"/>
                    </a:cxn>
                    <a:cxn ang="0">
                      <a:pos x="5" y="156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24" name="Freeform 92"/>
                <p:cNvSpPr>
                  <a:spLocks/>
                </p:cNvSpPr>
                <p:nvPr/>
              </p:nvSpPr>
              <p:spPr bwMode="ltGray">
                <a:xfrm>
                  <a:off x="4719" y="287"/>
                  <a:ext cx="59" cy="34"/>
                </a:xfrm>
                <a:custGeom>
                  <a:avLst/>
                  <a:gdLst/>
                  <a:ahLst/>
                  <a:cxnLst>
                    <a:cxn ang="0">
                      <a:pos x="26" y="61"/>
                    </a:cxn>
                    <a:cxn ang="0">
                      <a:pos x="30" y="43"/>
                    </a:cxn>
                    <a:cxn ang="0">
                      <a:pos x="50" y="33"/>
                    </a:cxn>
                    <a:cxn ang="0">
                      <a:pos x="54" y="45"/>
                    </a:cxn>
                    <a:cxn ang="0">
                      <a:pos x="66" y="49"/>
                    </a:cxn>
                    <a:cxn ang="0">
                      <a:pos x="80" y="55"/>
                    </a:cxn>
                    <a:cxn ang="0">
                      <a:pos x="116" y="33"/>
                    </a:cxn>
                    <a:cxn ang="0">
                      <a:pos x="130" y="17"/>
                    </a:cxn>
                    <a:cxn ang="0">
                      <a:pos x="138" y="11"/>
                    </a:cxn>
                    <a:cxn ang="0">
                      <a:pos x="106" y="49"/>
                    </a:cxn>
                    <a:cxn ang="0">
                      <a:pos x="84" y="67"/>
                    </a:cxn>
                    <a:cxn ang="0">
                      <a:pos x="66" y="81"/>
                    </a:cxn>
                    <a:cxn ang="0">
                      <a:pos x="48" y="103"/>
                    </a:cxn>
                    <a:cxn ang="0">
                      <a:pos x="26" y="89"/>
                    </a:cxn>
                    <a:cxn ang="0">
                      <a:pos x="20" y="87"/>
                    </a:cxn>
                    <a:cxn ang="0">
                      <a:pos x="22" y="97"/>
                    </a:cxn>
                    <a:cxn ang="0">
                      <a:pos x="0" y="97"/>
                    </a:cxn>
                    <a:cxn ang="0">
                      <a:pos x="10" y="79"/>
                    </a:cxn>
                    <a:cxn ang="0">
                      <a:pos x="26" y="61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25" name="Freeform 93"/>
                <p:cNvSpPr>
                  <a:spLocks/>
                </p:cNvSpPr>
                <p:nvPr/>
              </p:nvSpPr>
              <p:spPr bwMode="ltGray">
                <a:xfrm>
                  <a:off x="4656" y="319"/>
                  <a:ext cx="80" cy="72"/>
                </a:xfrm>
                <a:custGeom>
                  <a:avLst/>
                  <a:gdLst/>
                  <a:ahLst/>
                  <a:cxnLst>
                    <a:cxn ang="0">
                      <a:pos x="158" y="24"/>
                    </a:cxn>
                    <a:cxn ang="0">
                      <a:pos x="160" y="6"/>
                    </a:cxn>
                    <a:cxn ang="0">
                      <a:pos x="170" y="0"/>
                    </a:cxn>
                    <a:cxn ang="0">
                      <a:pos x="182" y="24"/>
                    </a:cxn>
                    <a:cxn ang="0">
                      <a:pos x="188" y="42"/>
                    </a:cxn>
                    <a:cxn ang="0">
                      <a:pos x="178" y="58"/>
                    </a:cxn>
                    <a:cxn ang="0">
                      <a:pos x="170" y="76"/>
                    </a:cxn>
                    <a:cxn ang="0">
                      <a:pos x="162" y="126"/>
                    </a:cxn>
                    <a:cxn ang="0">
                      <a:pos x="144" y="136"/>
                    </a:cxn>
                    <a:cxn ang="0">
                      <a:pos x="120" y="138"/>
                    </a:cxn>
                    <a:cxn ang="0">
                      <a:pos x="112" y="124"/>
                    </a:cxn>
                    <a:cxn ang="0">
                      <a:pos x="102" y="146"/>
                    </a:cxn>
                    <a:cxn ang="0">
                      <a:pos x="90" y="150"/>
                    </a:cxn>
                    <a:cxn ang="0">
                      <a:pos x="80" y="132"/>
                    </a:cxn>
                    <a:cxn ang="0">
                      <a:pos x="58" y="144"/>
                    </a:cxn>
                    <a:cxn ang="0">
                      <a:pos x="76" y="142"/>
                    </a:cxn>
                    <a:cxn ang="0">
                      <a:pos x="78" y="160"/>
                    </a:cxn>
                    <a:cxn ang="0">
                      <a:pos x="58" y="166"/>
                    </a:cxn>
                    <a:cxn ang="0">
                      <a:pos x="34" y="166"/>
                    </a:cxn>
                    <a:cxn ang="0">
                      <a:pos x="36" y="154"/>
                    </a:cxn>
                    <a:cxn ang="0">
                      <a:pos x="46" y="144"/>
                    </a:cxn>
                    <a:cxn ang="0">
                      <a:pos x="34" y="148"/>
                    </a:cxn>
                    <a:cxn ang="0">
                      <a:pos x="26" y="166"/>
                    </a:cxn>
                    <a:cxn ang="0">
                      <a:pos x="30" y="190"/>
                    </a:cxn>
                    <a:cxn ang="0">
                      <a:pos x="14" y="200"/>
                    </a:cxn>
                    <a:cxn ang="0">
                      <a:pos x="0" y="214"/>
                    </a:cxn>
                    <a:cxn ang="0">
                      <a:pos x="8" y="188"/>
                    </a:cxn>
                    <a:cxn ang="0">
                      <a:pos x="0" y="164"/>
                    </a:cxn>
                    <a:cxn ang="0">
                      <a:pos x="14" y="152"/>
                    </a:cxn>
                    <a:cxn ang="0">
                      <a:pos x="32" y="134"/>
                    </a:cxn>
                    <a:cxn ang="0">
                      <a:pos x="44" y="118"/>
                    </a:cxn>
                    <a:cxn ang="0">
                      <a:pos x="72" y="116"/>
                    </a:cxn>
                    <a:cxn ang="0">
                      <a:pos x="84" y="112"/>
                    </a:cxn>
                    <a:cxn ang="0">
                      <a:pos x="114" y="78"/>
                    </a:cxn>
                    <a:cxn ang="0">
                      <a:pos x="120" y="92"/>
                    </a:cxn>
                    <a:cxn ang="0">
                      <a:pos x="132" y="76"/>
                    </a:cxn>
                    <a:cxn ang="0">
                      <a:pos x="150" y="54"/>
                    </a:cxn>
                    <a:cxn ang="0">
                      <a:pos x="154" y="42"/>
                    </a:cxn>
                    <a:cxn ang="0">
                      <a:pos x="148" y="38"/>
                    </a:cxn>
                    <a:cxn ang="0">
                      <a:pos x="152" y="32"/>
                    </a:cxn>
                    <a:cxn ang="0">
                      <a:pos x="158" y="24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26" name="Freeform 94"/>
                <p:cNvSpPr>
                  <a:spLocks/>
                </p:cNvSpPr>
                <p:nvPr/>
              </p:nvSpPr>
              <p:spPr bwMode="ltGray">
                <a:xfrm>
                  <a:off x="4709" y="340"/>
                  <a:ext cx="6" cy="4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4" y="13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27" name="Freeform 95"/>
                <p:cNvSpPr>
                  <a:spLocks/>
                </p:cNvSpPr>
                <p:nvPr/>
              </p:nvSpPr>
              <p:spPr bwMode="ltGray">
                <a:xfrm>
                  <a:off x="4261" y="389"/>
                  <a:ext cx="347" cy="189"/>
                </a:xfrm>
                <a:custGeom>
                  <a:avLst/>
                  <a:gdLst/>
                  <a:ahLst/>
                  <a:cxnLst>
                    <a:cxn ang="0">
                      <a:pos x="812" y="26"/>
                    </a:cxn>
                    <a:cxn ang="0">
                      <a:pos x="778" y="78"/>
                    </a:cxn>
                    <a:cxn ang="0">
                      <a:pos x="748" y="122"/>
                    </a:cxn>
                    <a:cxn ang="0">
                      <a:pos x="722" y="142"/>
                    </a:cxn>
                    <a:cxn ang="0">
                      <a:pos x="634" y="180"/>
                    </a:cxn>
                    <a:cxn ang="0">
                      <a:pos x="632" y="210"/>
                    </a:cxn>
                    <a:cxn ang="0">
                      <a:pos x="604" y="230"/>
                    </a:cxn>
                    <a:cxn ang="0">
                      <a:pos x="620" y="178"/>
                    </a:cxn>
                    <a:cxn ang="0">
                      <a:pos x="576" y="188"/>
                    </a:cxn>
                    <a:cxn ang="0">
                      <a:pos x="556" y="218"/>
                    </a:cxn>
                    <a:cxn ang="0">
                      <a:pos x="596" y="280"/>
                    </a:cxn>
                    <a:cxn ang="0">
                      <a:pos x="594" y="368"/>
                    </a:cxn>
                    <a:cxn ang="0">
                      <a:pos x="542" y="406"/>
                    </a:cxn>
                    <a:cxn ang="0">
                      <a:pos x="522" y="386"/>
                    </a:cxn>
                    <a:cxn ang="0">
                      <a:pos x="482" y="348"/>
                    </a:cxn>
                    <a:cxn ang="0">
                      <a:pos x="462" y="348"/>
                    </a:cxn>
                    <a:cxn ang="0">
                      <a:pos x="450" y="394"/>
                    </a:cxn>
                    <a:cxn ang="0">
                      <a:pos x="500" y="464"/>
                    </a:cxn>
                    <a:cxn ang="0">
                      <a:pos x="510" y="524"/>
                    </a:cxn>
                    <a:cxn ang="0">
                      <a:pos x="526" y="560"/>
                    </a:cxn>
                    <a:cxn ang="0">
                      <a:pos x="492" y="544"/>
                    </a:cxn>
                    <a:cxn ang="0">
                      <a:pos x="470" y="518"/>
                    </a:cxn>
                    <a:cxn ang="0">
                      <a:pos x="422" y="424"/>
                    </a:cxn>
                    <a:cxn ang="0">
                      <a:pos x="426" y="310"/>
                    </a:cxn>
                    <a:cxn ang="0">
                      <a:pos x="422" y="268"/>
                    </a:cxn>
                    <a:cxn ang="0">
                      <a:pos x="412" y="276"/>
                    </a:cxn>
                    <a:cxn ang="0">
                      <a:pos x="386" y="266"/>
                    </a:cxn>
                    <a:cxn ang="0">
                      <a:pos x="360" y="170"/>
                    </a:cxn>
                    <a:cxn ang="0">
                      <a:pos x="330" y="166"/>
                    </a:cxn>
                    <a:cxn ang="0">
                      <a:pos x="288" y="172"/>
                    </a:cxn>
                    <a:cxn ang="0">
                      <a:pos x="242" y="232"/>
                    </a:cxn>
                    <a:cxn ang="0">
                      <a:pos x="196" y="268"/>
                    </a:cxn>
                    <a:cxn ang="0">
                      <a:pos x="184" y="274"/>
                    </a:cxn>
                    <a:cxn ang="0">
                      <a:pos x="160" y="328"/>
                    </a:cxn>
                    <a:cxn ang="0">
                      <a:pos x="152" y="354"/>
                    </a:cxn>
                    <a:cxn ang="0">
                      <a:pos x="128" y="404"/>
                    </a:cxn>
                    <a:cxn ang="0">
                      <a:pos x="94" y="392"/>
                    </a:cxn>
                    <a:cxn ang="0">
                      <a:pos x="66" y="258"/>
                    </a:cxn>
                    <a:cxn ang="0">
                      <a:pos x="72" y="156"/>
                    </a:cxn>
                    <a:cxn ang="0">
                      <a:pos x="44" y="180"/>
                    </a:cxn>
                    <a:cxn ang="0">
                      <a:pos x="20" y="150"/>
                    </a:cxn>
                    <a:cxn ang="0">
                      <a:pos x="24" y="138"/>
                    </a:cxn>
                    <a:cxn ang="0">
                      <a:pos x="0" y="92"/>
                    </a:cxn>
                    <a:cxn ang="0">
                      <a:pos x="798" y="6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28" name="Freeform 96"/>
                <p:cNvSpPr>
                  <a:spLocks/>
                </p:cNvSpPr>
                <p:nvPr/>
              </p:nvSpPr>
              <p:spPr bwMode="ltGray">
                <a:xfrm>
                  <a:off x="4322" y="519"/>
                  <a:ext cx="19" cy="29"/>
                </a:xfrm>
                <a:custGeom>
                  <a:avLst/>
                  <a:gdLst/>
                  <a:ahLst/>
                  <a:cxnLst>
                    <a:cxn ang="0">
                      <a:pos x="7" y="11"/>
                    </a:cxn>
                    <a:cxn ang="0">
                      <a:pos x="17" y="3"/>
                    </a:cxn>
                    <a:cxn ang="0">
                      <a:pos x="37" y="33"/>
                    </a:cxn>
                    <a:cxn ang="0">
                      <a:pos x="19" y="85"/>
                    </a:cxn>
                    <a:cxn ang="0">
                      <a:pos x="1" y="69"/>
                    </a:cxn>
                    <a:cxn ang="0">
                      <a:pos x="7" y="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29" name="Freeform 97"/>
                <p:cNvSpPr>
                  <a:spLocks/>
                </p:cNvSpPr>
                <p:nvPr/>
              </p:nvSpPr>
              <p:spPr bwMode="ltGray">
                <a:xfrm>
                  <a:off x="4588" y="421"/>
                  <a:ext cx="18" cy="24"/>
                </a:xfrm>
                <a:custGeom>
                  <a:avLst/>
                  <a:gdLst/>
                  <a:ahLst/>
                  <a:cxnLst>
                    <a:cxn ang="0">
                      <a:pos x="13" y="28"/>
                    </a:cxn>
                    <a:cxn ang="0">
                      <a:pos x="29" y="2"/>
                    </a:cxn>
                    <a:cxn ang="0">
                      <a:pos x="43" y="4"/>
                    </a:cxn>
                    <a:cxn ang="0">
                      <a:pos x="39" y="26"/>
                    </a:cxn>
                    <a:cxn ang="0">
                      <a:pos x="13" y="74"/>
                    </a:cxn>
                    <a:cxn ang="0">
                      <a:pos x="7" y="60"/>
                    </a:cxn>
                    <a:cxn ang="0">
                      <a:pos x="3" y="36"/>
                    </a:cxn>
                    <a:cxn ang="0">
                      <a:pos x="13" y="28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30" name="Freeform 98"/>
                <p:cNvSpPr>
                  <a:spLocks/>
                </p:cNvSpPr>
                <p:nvPr/>
              </p:nvSpPr>
              <p:spPr bwMode="ltGray">
                <a:xfrm>
                  <a:off x="4639" y="409"/>
                  <a:ext cx="9" cy="10"/>
                </a:xfrm>
                <a:custGeom>
                  <a:avLst/>
                  <a:gdLst/>
                  <a:ahLst/>
                  <a:cxnLst>
                    <a:cxn ang="0">
                      <a:pos x="7" y="16"/>
                    </a:cxn>
                    <a:cxn ang="0">
                      <a:pos x="5" y="30"/>
                    </a:cxn>
                    <a:cxn ang="0">
                      <a:pos x="7" y="16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31" name="Freeform 99"/>
                <p:cNvSpPr>
                  <a:spLocks/>
                </p:cNvSpPr>
                <p:nvPr/>
              </p:nvSpPr>
              <p:spPr bwMode="ltGray">
                <a:xfrm>
                  <a:off x="3709" y="315"/>
                  <a:ext cx="433" cy="354"/>
                </a:xfrm>
                <a:custGeom>
                  <a:avLst/>
                  <a:gdLst/>
                  <a:ahLst/>
                  <a:cxnLst>
                    <a:cxn ang="0">
                      <a:pos x="481" y="464"/>
                    </a:cxn>
                    <a:cxn ang="0">
                      <a:pos x="486" y="451"/>
                    </a:cxn>
                    <a:cxn ang="0">
                      <a:pos x="500" y="413"/>
                    </a:cxn>
                    <a:cxn ang="0">
                      <a:pos x="309" y="287"/>
                    </a:cxn>
                    <a:cxn ang="0">
                      <a:pos x="282" y="346"/>
                    </a:cxn>
                    <a:cxn ang="0">
                      <a:pos x="303" y="556"/>
                    </a:cxn>
                    <a:cxn ang="0">
                      <a:pos x="282" y="494"/>
                    </a:cxn>
                    <a:cxn ang="0">
                      <a:pos x="242" y="439"/>
                    </a:cxn>
                    <a:cxn ang="0">
                      <a:pos x="245" y="413"/>
                    </a:cxn>
                    <a:cxn ang="0">
                      <a:pos x="247" y="394"/>
                    </a:cxn>
                    <a:cxn ang="0">
                      <a:pos x="220" y="375"/>
                    </a:cxn>
                    <a:cxn ang="0">
                      <a:pos x="194" y="346"/>
                    </a:cxn>
                    <a:cxn ang="0">
                      <a:pos x="148" y="354"/>
                    </a:cxn>
                    <a:cxn ang="0">
                      <a:pos x="126" y="365"/>
                    </a:cxn>
                    <a:cxn ang="0">
                      <a:pos x="78" y="365"/>
                    </a:cxn>
                    <a:cxn ang="0">
                      <a:pos x="22" y="312"/>
                    </a:cxn>
                    <a:cxn ang="0">
                      <a:pos x="11" y="295"/>
                    </a:cxn>
                    <a:cxn ang="0">
                      <a:pos x="0" y="264"/>
                    </a:cxn>
                    <a:cxn ang="0">
                      <a:pos x="24" y="213"/>
                    </a:cxn>
                    <a:cxn ang="0">
                      <a:pos x="32" y="181"/>
                    </a:cxn>
                    <a:cxn ang="0">
                      <a:pos x="51" y="143"/>
                    </a:cxn>
                    <a:cxn ang="0">
                      <a:pos x="81" y="116"/>
                    </a:cxn>
                    <a:cxn ang="0">
                      <a:pos x="167" y="67"/>
                    </a:cxn>
                    <a:cxn ang="0">
                      <a:pos x="220" y="30"/>
                    </a:cxn>
                    <a:cxn ang="0">
                      <a:pos x="258" y="6"/>
                    </a:cxn>
                    <a:cxn ang="0">
                      <a:pos x="363" y="2"/>
                    </a:cxn>
                    <a:cxn ang="0">
                      <a:pos x="398" y="0"/>
                    </a:cxn>
                    <a:cxn ang="0">
                      <a:pos x="384" y="34"/>
                    </a:cxn>
                    <a:cxn ang="0">
                      <a:pos x="443" y="84"/>
                    </a:cxn>
                    <a:cxn ang="0">
                      <a:pos x="497" y="74"/>
                    </a:cxn>
                    <a:cxn ang="0">
                      <a:pos x="529" y="82"/>
                    </a:cxn>
                    <a:cxn ang="0">
                      <a:pos x="559" y="97"/>
                    </a:cxn>
                    <a:cxn ang="0">
                      <a:pos x="572" y="188"/>
                    </a:cxn>
                    <a:cxn ang="0">
                      <a:pos x="572" y="240"/>
                    </a:cxn>
                    <a:cxn ang="0">
                      <a:pos x="599" y="283"/>
                    </a:cxn>
                    <a:cxn ang="0">
                      <a:pos x="645" y="300"/>
                    </a:cxn>
                    <a:cxn ang="0">
                      <a:pos x="680" y="295"/>
                    </a:cxn>
                    <a:cxn ang="0">
                      <a:pos x="664" y="340"/>
                    </a:cxn>
                    <a:cxn ang="0">
                      <a:pos x="599" y="407"/>
                    </a:cxn>
                    <a:cxn ang="0">
                      <a:pos x="548" y="485"/>
                    </a:cxn>
                    <a:cxn ang="0">
                      <a:pos x="556" y="508"/>
                    </a:cxn>
                    <a:cxn ang="0">
                      <a:pos x="435" y="556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32" name="Freeform 100"/>
                <p:cNvSpPr>
                  <a:spLocks/>
                </p:cNvSpPr>
                <p:nvPr/>
              </p:nvSpPr>
              <p:spPr bwMode="ltGray">
                <a:xfrm>
                  <a:off x="3877" y="448"/>
                  <a:ext cx="163" cy="221"/>
                </a:xfrm>
                <a:custGeom>
                  <a:avLst/>
                  <a:gdLst/>
                  <a:ahLst/>
                  <a:cxnLst>
                    <a:cxn ang="0">
                      <a:pos x="243" y="347"/>
                    </a:cxn>
                    <a:cxn ang="0">
                      <a:pos x="233" y="301"/>
                    </a:cxn>
                    <a:cxn ang="0">
                      <a:pos x="217" y="288"/>
                    </a:cxn>
                    <a:cxn ang="0">
                      <a:pos x="215" y="269"/>
                    </a:cxn>
                    <a:cxn ang="0">
                      <a:pos x="209" y="254"/>
                    </a:cxn>
                    <a:cxn ang="0">
                      <a:pos x="209" y="229"/>
                    </a:cxn>
                    <a:cxn ang="0">
                      <a:pos x="207" y="214"/>
                    </a:cxn>
                    <a:cxn ang="0">
                      <a:pos x="228" y="202"/>
                    </a:cxn>
                    <a:cxn ang="0">
                      <a:pos x="257" y="197"/>
                    </a:cxn>
                    <a:cxn ang="0">
                      <a:pos x="257" y="136"/>
                    </a:cxn>
                    <a:cxn ang="0">
                      <a:pos x="54" y="96"/>
                    </a:cxn>
                    <a:cxn ang="0">
                      <a:pos x="32" y="98"/>
                    </a:cxn>
                    <a:cxn ang="0">
                      <a:pos x="16" y="102"/>
                    </a:cxn>
                    <a:cxn ang="0">
                      <a:pos x="0" y="149"/>
                    </a:cxn>
                    <a:cxn ang="0">
                      <a:pos x="93" y="346"/>
                    </a:cxn>
                    <a:cxn ang="0">
                      <a:pos x="243" y="347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33" name="Freeform 101"/>
                <p:cNvSpPr>
                  <a:spLocks/>
                </p:cNvSpPr>
                <p:nvPr/>
              </p:nvSpPr>
              <p:spPr bwMode="ltGray">
                <a:xfrm>
                  <a:off x="4164" y="611"/>
                  <a:ext cx="7" cy="12"/>
                </a:xfrm>
                <a:custGeom>
                  <a:avLst/>
                  <a:gdLst/>
                  <a:ahLst/>
                  <a:cxnLst>
                    <a:cxn ang="0">
                      <a:pos x="7" y="25"/>
                    </a:cxn>
                    <a:cxn ang="0">
                      <a:pos x="19" y="21"/>
                    </a:cxn>
                    <a:cxn ang="0">
                      <a:pos x="7" y="2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34" name="Freeform 102"/>
                <p:cNvSpPr>
                  <a:spLocks/>
                </p:cNvSpPr>
                <p:nvPr/>
              </p:nvSpPr>
              <p:spPr bwMode="ltGray">
                <a:xfrm>
                  <a:off x="4155" y="497"/>
                  <a:ext cx="9" cy="7"/>
                </a:xfrm>
                <a:custGeom>
                  <a:avLst/>
                  <a:gdLst/>
                  <a:ahLst/>
                  <a:cxnLst>
                    <a:cxn ang="0">
                      <a:pos x="12" y="12"/>
                    </a:cxn>
                    <a:cxn ang="0">
                      <a:pos x="16" y="0"/>
                    </a:cxn>
                    <a:cxn ang="0">
                      <a:pos x="20" y="12"/>
                    </a:cxn>
                    <a:cxn ang="0">
                      <a:pos x="8" y="20"/>
                    </a:cxn>
                    <a:cxn ang="0">
                      <a:pos x="12" y="12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35" name="Freeform 103"/>
                <p:cNvSpPr>
                  <a:spLocks/>
                </p:cNvSpPr>
                <p:nvPr/>
              </p:nvSpPr>
              <p:spPr bwMode="ltGray">
                <a:xfrm>
                  <a:off x="3760" y="357"/>
                  <a:ext cx="25" cy="10"/>
                </a:xfrm>
                <a:custGeom>
                  <a:avLst/>
                  <a:gdLst/>
                  <a:ahLst/>
                  <a:cxnLst>
                    <a:cxn ang="0">
                      <a:pos x="24" y="18"/>
                    </a:cxn>
                    <a:cxn ang="0">
                      <a:pos x="32" y="6"/>
                    </a:cxn>
                    <a:cxn ang="0">
                      <a:pos x="36" y="30"/>
                    </a:cxn>
                    <a:cxn ang="0">
                      <a:pos x="24" y="18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36" name="Freeform 104"/>
                <p:cNvSpPr>
                  <a:spLocks/>
                </p:cNvSpPr>
                <p:nvPr/>
              </p:nvSpPr>
              <p:spPr bwMode="ltGray">
                <a:xfrm>
                  <a:off x="4062" y="265"/>
                  <a:ext cx="295" cy="233"/>
                </a:xfrm>
                <a:custGeom>
                  <a:avLst/>
                  <a:gdLst/>
                  <a:ahLst/>
                  <a:cxnLst>
                    <a:cxn ang="0">
                      <a:pos x="473" y="464"/>
                    </a:cxn>
                    <a:cxn ang="0">
                      <a:pos x="393" y="452"/>
                    </a:cxn>
                    <a:cxn ang="0">
                      <a:pos x="325" y="412"/>
                    </a:cxn>
                    <a:cxn ang="0">
                      <a:pos x="265" y="400"/>
                    </a:cxn>
                    <a:cxn ang="0">
                      <a:pos x="237" y="416"/>
                    </a:cxn>
                    <a:cxn ang="0">
                      <a:pos x="261" y="428"/>
                    </a:cxn>
                    <a:cxn ang="0">
                      <a:pos x="293" y="468"/>
                    </a:cxn>
                    <a:cxn ang="0">
                      <a:pos x="321" y="476"/>
                    </a:cxn>
                    <a:cxn ang="0">
                      <a:pos x="333" y="536"/>
                    </a:cxn>
                    <a:cxn ang="0">
                      <a:pos x="313" y="552"/>
                    </a:cxn>
                    <a:cxn ang="0">
                      <a:pos x="261" y="616"/>
                    </a:cxn>
                    <a:cxn ang="0">
                      <a:pos x="225" y="628"/>
                    </a:cxn>
                    <a:cxn ang="0">
                      <a:pos x="97" y="696"/>
                    </a:cxn>
                    <a:cxn ang="0">
                      <a:pos x="77" y="616"/>
                    </a:cxn>
                    <a:cxn ang="0">
                      <a:pos x="45" y="524"/>
                    </a:cxn>
                    <a:cxn ang="0">
                      <a:pos x="33" y="448"/>
                    </a:cxn>
                    <a:cxn ang="0">
                      <a:pos x="53" y="344"/>
                    </a:cxn>
                    <a:cxn ang="0">
                      <a:pos x="17" y="392"/>
                    </a:cxn>
                    <a:cxn ang="0">
                      <a:pos x="81" y="280"/>
                    </a:cxn>
                    <a:cxn ang="0">
                      <a:pos x="113" y="204"/>
                    </a:cxn>
                    <a:cxn ang="0">
                      <a:pos x="37" y="204"/>
                    </a:cxn>
                    <a:cxn ang="0">
                      <a:pos x="1" y="196"/>
                    </a:cxn>
                    <a:cxn ang="0">
                      <a:pos x="25" y="140"/>
                    </a:cxn>
                    <a:cxn ang="0">
                      <a:pos x="97" y="112"/>
                    </a:cxn>
                    <a:cxn ang="0">
                      <a:pos x="221" y="124"/>
                    </a:cxn>
                    <a:cxn ang="0">
                      <a:pos x="229" y="64"/>
                    </a:cxn>
                    <a:cxn ang="0">
                      <a:pos x="261" y="0"/>
                    </a:cxn>
                    <a:cxn ang="0">
                      <a:pos x="357" y="44"/>
                    </a:cxn>
                    <a:cxn ang="0">
                      <a:pos x="329" y="88"/>
                    </a:cxn>
                    <a:cxn ang="0">
                      <a:pos x="301" y="176"/>
                    </a:cxn>
                    <a:cxn ang="0">
                      <a:pos x="361" y="192"/>
                    </a:cxn>
                    <a:cxn ang="0">
                      <a:pos x="373" y="136"/>
                    </a:cxn>
                    <a:cxn ang="0">
                      <a:pos x="417" y="92"/>
                    </a:cxn>
                    <a:cxn ang="0">
                      <a:pos x="497" y="88"/>
                    </a:cxn>
                    <a:cxn ang="0">
                      <a:pos x="529" y="52"/>
                    </a:cxn>
                    <a:cxn ang="0">
                      <a:pos x="541" y="460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37" name="Freeform 105"/>
                <p:cNvSpPr>
                  <a:spLocks/>
                </p:cNvSpPr>
                <p:nvPr/>
              </p:nvSpPr>
              <p:spPr bwMode="ltGray">
                <a:xfrm>
                  <a:off x="3861" y="247"/>
                  <a:ext cx="591" cy="95"/>
                </a:xfrm>
                <a:custGeom>
                  <a:avLst/>
                  <a:gdLst/>
                  <a:ahLst/>
                  <a:cxnLst>
                    <a:cxn ang="0">
                      <a:pos x="825" y="0"/>
                    </a:cxn>
                    <a:cxn ang="0">
                      <a:pos x="143" y="29"/>
                    </a:cxn>
                    <a:cxn ang="0">
                      <a:pos x="91" y="42"/>
                    </a:cxn>
                    <a:cxn ang="0">
                      <a:pos x="62" y="42"/>
                    </a:cxn>
                    <a:cxn ang="0">
                      <a:pos x="22" y="77"/>
                    </a:cxn>
                    <a:cxn ang="0">
                      <a:pos x="0" y="105"/>
                    </a:cxn>
                    <a:cxn ang="0">
                      <a:pos x="59" y="115"/>
                    </a:cxn>
                    <a:cxn ang="0">
                      <a:pos x="97" y="96"/>
                    </a:cxn>
                    <a:cxn ang="0">
                      <a:pos x="108" y="84"/>
                    </a:cxn>
                    <a:cxn ang="0">
                      <a:pos x="167" y="52"/>
                    </a:cxn>
                    <a:cxn ang="0">
                      <a:pos x="215" y="46"/>
                    </a:cxn>
                    <a:cxn ang="0">
                      <a:pos x="237" y="94"/>
                    </a:cxn>
                    <a:cxn ang="0">
                      <a:pos x="188" y="109"/>
                    </a:cxn>
                    <a:cxn ang="0">
                      <a:pos x="231" y="113"/>
                    </a:cxn>
                    <a:cxn ang="0">
                      <a:pos x="250" y="90"/>
                    </a:cxn>
                    <a:cxn ang="0">
                      <a:pos x="266" y="92"/>
                    </a:cxn>
                    <a:cxn ang="0">
                      <a:pos x="253" y="54"/>
                    </a:cxn>
                    <a:cxn ang="0">
                      <a:pos x="266" y="44"/>
                    </a:cxn>
                    <a:cxn ang="0">
                      <a:pos x="277" y="88"/>
                    </a:cxn>
                    <a:cxn ang="0">
                      <a:pos x="266" y="113"/>
                    </a:cxn>
                    <a:cxn ang="0">
                      <a:pos x="296" y="130"/>
                    </a:cxn>
                    <a:cxn ang="0">
                      <a:pos x="299" y="92"/>
                    </a:cxn>
                    <a:cxn ang="0">
                      <a:pos x="331" y="103"/>
                    </a:cxn>
                    <a:cxn ang="0">
                      <a:pos x="382" y="73"/>
                    </a:cxn>
                    <a:cxn ang="0">
                      <a:pos x="409" y="50"/>
                    </a:cxn>
                    <a:cxn ang="0">
                      <a:pos x="439" y="56"/>
                    </a:cxn>
                    <a:cxn ang="0">
                      <a:pos x="455" y="50"/>
                    </a:cxn>
                    <a:cxn ang="0">
                      <a:pos x="431" y="44"/>
                    </a:cxn>
                    <a:cxn ang="0">
                      <a:pos x="474" y="35"/>
                    </a:cxn>
                    <a:cxn ang="0">
                      <a:pos x="544" y="54"/>
                    </a:cxn>
                    <a:cxn ang="0">
                      <a:pos x="581" y="42"/>
                    </a:cxn>
                    <a:cxn ang="0">
                      <a:pos x="584" y="63"/>
                    </a:cxn>
                    <a:cxn ang="0">
                      <a:pos x="568" y="101"/>
                    </a:cxn>
                    <a:cxn ang="0">
                      <a:pos x="611" y="88"/>
                    </a:cxn>
                    <a:cxn ang="0">
                      <a:pos x="624" y="80"/>
                    </a:cxn>
                    <a:cxn ang="0">
                      <a:pos x="648" y="61"/>
                    </a:cxn>
                    <a:cxn ang="0">
                      <a:pos x="794" y="84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38" name="Freeform 106"/>
                <p:cNvSpPr>
                  <a:spLocks/>
                </p:cNvSpPr>
                <p:nvPr/>
              </p:nvSpPr>
              <p:spPr bwMode="ltGray">
                <a:xfrm>
                  <a:off x="3981" y="282"/>
                  <a:ext cx="13" cy="10"/>
                </a:xfrm>
                <a:custGeom>
                  <a:avLst/>
                  <a:gdLst/>
                  <a:ahLst/>
                  <a:cxnLst>
                    <a:cxn ang="0">
                      <a:pos x="3" y="28"/>
                    </a:cxn>
                    <a:cxn ang="0">
                      <a:pos x="31" y="0"/>
                    </a:cxn>
                    <a:cxn ang="0">
                      <a:pos x="19" y="24"/>
                    </a:cxn>
                    <a:cxn ang="0">
                      <a:pos x="3" y="28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39" name="Freeform 107"/>
                <p:cNvSpPr>
                  <a:spLocks/>
                </p:cNvSpPr>
                <p:nvPr/>
              </p:nvSpPr>
              <p:spPr bwMode="ltGray">
                <a:xfrm>
                  <a:off x="3966" y="296"/>
                  <a:ext cx="19" cy="11"/>
                </a:xfrm>
                <a:custGeom>
                  <a:avLst/>
                  <a:gdLst/>
                  <a:ahLst/>
                  <a:cxnLst>
                    <a:cxn ang="0">
                      <a:pos x="6" y="32"/>
                    </a:cxn>
                    <a:cxn ang="0">
                      <a:pos x="22" y="0"/>
                    </a:cxn>
                    <a:cxn ang="0">
                      <a:pos x="38" y="4"/>
                    </a:cxn>
                    <a:cxn ang="0">
                      <a:pos x="6" y="32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40" name="Freeform 108"/>
                <p:cNvSpPr>
                  <a:spLocks/>
                </p:cNvSpPr>
                <p:nvPr/>
              </p:nvSpPr>
              <p:spPr bwMode="ltGray">
                <a:xfrm>
                  <a:off x="4028" y="337"/>
                  <a:ext cx="32" cy="6"/>
                </a:xfrm>
                <a:custGeom>
                  <a:avLst/>
                  <a:gdLst/>
                  <a:ahLst/>
                  <a:cxnLst>
                    <a:cxn ang="0">
                      <a:pos x="37" y="18"/>
                    </a:cxn>
                    <a:cxn ang="0">
                      <a:pos x="25" y="2"/>
                    </a:cxn>
                    <a:cxn ang="0">
                      <a:pos x="37" y="18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41" name="Freeform 109"/>
                <p:cNvSpPr>
                  <a:spLocks/>
                </p:cNvSpPr>
                <p:nvPr/>
              </p:nvSpPr>
              <p:spPr bwMode="ltGray">
                <a:xfrm>
                  <a:off x="4083" y="336"/>
                  <a:ext cx="18" cy="15"/>
                </a:xfrm>
                <a:custGeom>
                  <a:avLst/>
                  <a:gdLst/>
                  <a:ahLst/>
                  <a:cxnLst>
                    <a:cxn ang="0">
                      <a:pos x="0" y="21"/>
                    </a:cxn>
                    <a:cxn ang="0">
                      <a:pos x="12" y="9"/>
                    </a:cxn>
                    <a:cxn ang="0">
                      <a:pos x="0" y="21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0942" name="Freeform 110"/>
                <p:cNvSpPr>
                  <a:spLocks/>
                </p:cNvSpPr>
                <p:nvPr/>
              </p:nvSpPr>
              <p:spPr bwMode="ltGray">
                <a:xfrm>
                  <a:off x="3936" y="295"/>
                  <a:ext cx="14" cy="10"/>
                </a:xfrm>
                <a:custGeom>
                  <a:avLst/>
                  <a:gdLst/>
                  <a:ahLst/>
                  <a:cxnLst>
                    <a:cxn ang="0">
                      <a:pos x="7" y="22"/>
                    </a:cxn>
                    <a:cxn ang="0">
                      <a:pos x="31" y="10"/>
                    </a:cxn>
                    <a:cxn ang="0">
                      <a:pos x="7" y="22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1036" name="Group 111"/>
            <p:cNvGrpSpPr>
              <a:grpSpLocks/>
            </p:cNvGrpSpPr>
            <p:nvPr/>
          </p:nvGrpSpPr>
          <p:grpSpPr bwMode="auto">
            <a:xfrm>
              <a:off x="798" y="111"/>
              <a:ext cx="4702" cy="418"/>
              <a:chOff x="798" y="255"/>
              <a:chExt cx="4702" cy="418"/>
            </a:xfrm>
          </p:grpSpPr>
          <p:sp>
            <p:nvSpPr>
              <p:cNvPr id="120944" name="Line 112"/>
              <p:cNvSpPr>
                <a:spLocks noChangeShapeType="1"/>
              </p:cNvSpPr>
              <p:nvPr/>
            </p:nvSpPr>
            <p:spPr bwMode="white">
              <a:xfrm>
                <a:off x="798" y="476"/>
                <a:ext cx="470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45" name="Line 113"/>
              <p:cNvSpPr>
                <a:spLocks noChangeShapeType="1"/>
              </p:cNvSpPr>
              <p:nvPr/>
            </p:nvSpPr>
            <p:spPr bwMode="white">
              <a:xfrm>
                <a:off x="1026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46" name="Line 114"/>
              <p:cNvSpPr>
                <a:spLocks noChangeShapeType="1"/>
              </p:cNvSpPr>
              <p:nvPr/>
            </p:nvSpPr>
            <p:spPr bwMode="white">
              <a:xfrm>
                <a:off x="1254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47" name="Line 115"/>
              <p:cNvSpPr>
                <a:spLocks noChangeShapeType="1"/>
              </p:cNvSpPr>
              <p:nvPr/>
            </p:nvSpPr>
            <p:spPr bwMode="white">
              <a:xfrm>
                <a:off x="1482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48" name="Line 116"/>
              <p:cNvSpPr>
                <a:spLocks noChangeShapeType="1"/>
              </p:cNvSpPr>
              <p:nvPr/>
            </p:nvSpPr>
            <p:spPr bwMode="white">
              <a:xfrm>
                <a:off x="1710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49" name="Line 117"/>
              <p:cNvSpPr>
                <a:spLocks noChangeShapeType="1"/>
              </p:cNvSpPr>
              <p:nvPr/>
            </p:nvSpPr>
            <p:spPr bwMode="white">
              <a:xfrm>
                <a:off x="1938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50" name="Line 118"/>
              <p:cNvSpPr>
                <a:spLocks noChangeShapeType="1"/>
              </p:cNvSpPr>
              <p:nvPr/>
            </p:nvSpPr>
            <p:spPr bwMode="white">
              <a:xfrm>
                <a:off x="2166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51" name="Line 119"/>
              <p:cNvSpPr>
                <a:spLocks noChangeShapeType="1"/>
              </p:cNvSpPr>
              <p:nvPr/>
            </p:nvSpPr>
            <p:spPr bwMode="white">
              <a:xfrm>
                <a:off x="2394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52" name="Line 120"/>
              <p:cNvSpPr>
                <a:spLocks noChangeShapeType="1"/>
              </p:cNvSpPr>
              <p:nvPr/>
            </p:nvSpPr>
            <p:spPr bwMode="white">
              <a:xfrm>
                <a:off x="2622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53" name="Line 121"/>
              <p:cNvSpPr>
                <a:spLocks noChangeShapeType="1"/>
              </p:cNvSpPr>
              <p:nvPr/>
            </p:nvSpPr>
            <p:spPr bwMode="white">
              <a:xfrm>
                <a:off x="2850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54" name="Line 122"/>
              <p:cNvSpPr>
                <a:spLocks noChangeShapeType="1"/>
              </p:cNvSpPr>
              <p:nvPr/>
            </p:nvSpPr>
            <p:spPr bwMode="white">
              <a:xfrm>
                <a:off x="3078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55" name="Line 123"/>
              <p:cNvSpPr>
                <a:spLocks noChangeShapeType="1"/>
              </p:cNvSpPr>
              <p:nvPr/>
            </p:nvSpPr>
            <p:spPr bwMode="white">
              <a:xfrm>
                <a:off x="3306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56" name="Line 124"/>
              <p:cNvSpPr>
                <a:spLocks noChangeShapeType="1"/>
              </p:cNvSpPr>
              <p:nvPr/>
            </p:nvSpPr>
            <p:spPr bwMode="white">
              <a:xfrm>
                <a:off x="3534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57" name="Line 125"/>
              <p:cNvSpPr>
                <a:spLocks noChangeShapeType="1"/>
              </p:cNvSpPr>
              <p:nvPr/>
            </p:nvSpPr>
            <p:spPr bwMode="white">
              <a:xfrm>
                <a:off x="3762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58" name="Line 126"/>
              <p:cNvSpPr>
                <a:spLocks noChangeShapeType="1"/>
              </p:cNvSpPr>
              <p:nvPr/>
            </p:nvSpPr>
            <p:spPr bwMode="white">
              <a:xfrm>
                <a:off x="3990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59" name="Line 127"/>
              <p:cNvSpPr>
                <a:spLocks noChangeShapeType="1"/>
              </p:cNvSpPr>
              <p:nvPr/>
            </p:nvSpPr>
            <p:spPr bwMode="white">
              <a:xfrm>
                <a:off x="4218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60" name="Line 128"/>
              <p:cNvSpPr>
                <a:spLocks noChangeShapeType="1"/>
              </p:cNvSpPr>
              <p:nvPr/>
            </p:nvSpPr>
            <p:spPr bwMode="white">
              <a:xfrm>
                <a:off x="4446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61" name="Line 129"/>
              <p:cNvSpPr>
                <a:spLocks noChangeShapeType="1"/>
              </p:cNvSpPr>
              <p:nvPr/>
            </p:nvSpPr>
            <p:spPr bwMode="white">
              <a:xfrm>
                <a:off x="4674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62" name="Line 130"/>
              <p:cNvSpPr>
                <a:spLocks noChangeShapeType="1"/>
              </p:cNvSpPr>
              <p:nvPr/>
            </p:nvSpPr>
            <p:spPr bwMode="white">
              <a:xfrm>
                <a:off x="4902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63" name="Line 131"/>
              <p:cNvSpPr>
                <a:spLocks noChangeShapeType="1"/>
              </p:cNvSpPr>
              <p:nvPr/>
            </p:nvSpPr>
            <p:spPr bwMode="white">
              <a:xfrm>
                <a:off x="5130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64" name="Line 132"/>
              <p:cNvSpPr>
                <a:spLocks noChangeShapeType="1"/>
              </p:cNvSpPr>
              <p:nvPr/>
            </p:nvSpPr>
            <p:spPr bwMode="white">
              <a:xfrm>
                <a:off x="5358" y="255"/>
                <a:ext cx="0" cy="41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7" name="Group 133"/>
            <p:cNvGrpSpPr>
              <a:grpSpLocks/>
            </p:cNvGrpSpPr>
            <p:nvPr/>
          </p:nvGrpSpPr>
          <p:grpSpPr bwMode="auto">
            <a:xfrm>
              <a:off x="1208" y="109"/>
              <a:ext cx="3694" cy="423"/>
              <a:chOff x="1034" y="245"/>
              <a:chExt cx="3694" cy="423"/>
            </a:xfrm>
          </p:grpSpPr>
          <p:sp>
            <p:nvSpPr>
              <p:cNvPr id="120966" name="Line 134"/>
              <p:cNvSpPr>
                <a:spLocks noChangeShapeType="1"/>
              </p:cNvSpPr>
              <p:nvPr/>
            </p:nvSpPr>
            <p:spPr bwMode="ltGray">
              <a:xfrm>
                <a:off x="2676" y="246"/>
                <a:ext cx="0" cy="14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67" name="Line 135"/>
              <p:cNvSpPr>
                <a:spLocks noChangeShapeType="1"/>
              </p:cNvSpPr>
              <p:nvPr/>
            </p:nvSpPr>
            <p:spPr bwMode="ltGray">
              <a:xfrm>
                <a:off x="2798" y="468"/>
                <a:ext cx="7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68" name="Line 136"/>
              <p:cNvSpPr>
                <a:spLocks noChangeShapeType="1"/>
              </p:cNvSpPr>
              <p:nvPr/>
            </p:nvSpPr>
            <p:spPr bwMode="ltGray">
              <a:xfrm>
                <a:off x="2904" y="486"/>
                <a:ext cx="0" cy="2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69" name="Line 137"/>
              <p:cNvSpPr>
                <a:spLocks noChangeShapeType="1"/>
              </p:cNvSpPr>
              <p:nvPr/>
            </p:nvSpPr>
            <p:spPr bwMode="ltGray">
              <a:xfrm>
                <a:off x="3132" y="586"/>
                <a:ext cx="0" cy="79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70" name="Line 138"/>
              <p:cNvSpPr>
                <a:spLocks noChangeShapeType="1"/>
              </p:cNvSpPr>
              <p:nvPr/>
            </p:nvSpPr>
            <p:spPr bwMode="ltGray">
              <a:xfrm>
                <a:off x="3816" y="358"/>
                <a:ext cx="0" cy="18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71" name="Line 139"/>
              <p:cNvSpPr>
                <a:spLocks noChangeShapeType="1"/>
              </p:cNvSpPr>
              <p:nvPr/>
            </p:nvSpPr>
            <p:spPr bwMode="ltGray">
              <a:xfrm>
                <a:off x="3722" y="468"/>
                <a:ext cx="34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72" name="Line 140"/>
              <p:cNvSpPr>
                <a:spLocks noChangeShapeType="1"/>
              </p:cNvSpPr>
              <p:nvPr/>
            </p:nvSpPr>
            <p:spPr bwMode="ltGray">
              <a:xfrm>
                <a:off x="4044" y="372"/>
                <a:ext cx="0" cy="294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73" name="Line 141"/>
              <p:cNvSpPr>
                <a:spLocks noChangeShapeType="1"/>
              </p:cNvSpPr>
              <p:nvPr/>
            </p:nvSpPr>
            <p:spPr bwMode="ltGray">
              <a:xfrm flipV="1">
                <a:off x="4046" y="248"/>
                <a:ext cx="0" cy="5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74" name="Line 142"/>
              <p:cNvSpPr>
                <a:spLocks noChangeShapeType="1"/>
              </p:cNvSpPr>
              <p:nvPr/>
            </p:nvSpPr>
            <p:spPr bwMode="ltGray">
              <a:xfrm flipV="1">
                <a:off x="4272" y="246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75" name="Line 143"/>
              <p:cNvSpPr>
                <a:spLocks noChangeShapeType="1"/>
              </p:cNvSpPr>
              <p:nvPr/>
            </p:nvSpPr>
            <p:spPr bwMode="ltGray">
              <a:xfrm flipH="1">
                <a:off x="4422" y="468"/>
                <a:ext cx="7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76" name="Line 144"/>
              <p:cNvSpPr>
                <a:spLocks noChangeShapeType="1"/>
              </p:cNvSpPr>
              <p:nvPr/>
            </p:nvSpPr>
            <p:spPr bwMode="ltGray">
              <a:xfrm flipH="1">
                <a:off x="4290" y="468"/>
                <a:ext cx="6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77" name="Line 145"/>
              <p:cNvSpPr>
                <a:spLocks noChangeShapeType="1"/>
              </p:cNvSpPr>
              <p:nvPr/>
            </p:nvSpPr>
            <p:spPr bwMode="ltGray">
              <a:xfrm flipV="1">
                <a:off x="4500" y="246"/>
                <a:ext cx="0" cy="27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78" name="Line 146"/>
              <p:cNvSpPr>
                <a:spLocks noChangeShapeType="1"/>
              </p:cNvSpPr>
              <p:nvPr/>
            </p:nvSpPr>
            <p:spPr bwMode="ltGray">
              <a:xfrm>
                <a:off x="4728" y="606"/>
                <a:ext cx="0" cy="34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79" name="Line 147"/>
              <p:cNvSpPr>
                <a:spLocks noChangeShapeType="1"/>
              </p:cNvSpPr>
              <p:nvPr/>
            </p:nvSpPr>
            <p:spPr bwMode="ltGray">
              <a:xfrm>
                <a:off x="1992" y="250"/>
                <a:ext cx="0" cy="6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80" name="Line 148"/>
              <p:cNvSpPr>
                <a:spLocks noChangeShapeType="1"/>
              </p:cNvSpPr>
              <p:nvPr/>
            </p:nvSpPr>
            <p:spPr bwMode="ltGray">
              <a:xfrm>
                <a:off x="1764" y="247"/>
                <a:ext cx="0" cy="337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81" name="Line 149"/>
              <p:cNvSpPr>
                <a:spLocks noChangeShapeType="1"/>
              </p:cNvSpPr>
              <p:nvPr/>
            </p:nvSpPr>
            <p:spPr bwMode="ltGray">
              <a:xfrm flipH="1">
                <a:off x="1738" y="468"/>
                <a:ext cx="6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82" name="Line 150"/>
              <p:cNvSpPr>
                <a:spLocks noChangeShapeType="1"/>
              </p:cNvSpPr>
              <p:nvPr/>
            </p:nvSpPr>
            <p:spPr bwMode="ltGray">
              <a:xfrm>
                <a:off x="1604" y="468"/>
                <a:ext cx="6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83" name="Line 151"/>
              <p:cNvSpPr>
                <a:spLocks noChangeShapeType="1"/>
              </p:cNvSpPr>
              <p:nvPr/>
            </p:nvSpPr>
            <p:spPr bwMode="ltGray">
              <a:xfrm flipH="1">
                <a:off x="1404" y="468"/>
                <a:ext cx="8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84" name="Line 152"/>
              <p:cNvSpPr>
                <a:spLocks noChangeShapeType="1"/>
              </p:cNvSpPr>
              <p:nvPr/>
            </p:nvSpPr>
            <p:spPr bwMode="ltGray">
              <a:xfrm>
                <a:off x="1034" y="468"/>
                <a:ext cx="34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85" name="Line 153"/>
              <p:cNvSpPr>
                <a:spLocks noChangeShapeType="1"/>
              </p:cNvSpPr>
              <p:nvPr/>
            </p:nvSpPr>
            <p:spPr bwMode="ltGray">
              <a:xfrm>
                <a:off x="1306" y="370"/>
                <a:ext cx="0" cy="29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86" name="Line 154"/>
              <p:cNvSpPr>
                <a:spLocks noChangeShapeType="1"/>
              </p:cNvSpPr>
              <p:nvPr/>
            </p:nvSpPr>
            <p:spPr bwMode="ltGray">
              <a:xfrm>
                <a:off x="1080" y="388"/>
                <a:ext cx="0" cy="15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87" name="Line 155"/>
              <p:cNvSpPr>
                <a:spLocks noChangeShapeType="1"/>
              </p:cNvSpPr>
              <p:nvPr/>
            </p:nvSpPr>
            <p:spPr bwMode="ltGray">
              <a:xfrm flipH="1" flipV="1">
                <a:off x="1308" y="245"/>
                <a:ext cx="0" cy="27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88" name="Line 156"/>
              <p:cNvSpPr>
                <a:spLocks noChangeShapeType="1"/>
              </p:cNvSpPr>
              <p:nvPr/>
            </p:nvSpPr>
            <p:spPr bwMode="ltGray">
              <a:xfrm>
                <a:off x="1536" y="31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89" name="Line 157"/>
              <p:cNvSpPr>
                <a:spLocks noChangeShapeType="1"/>
              </p:cNvSpPr>
              <p:nvPr/>
            </p:nvSpPr>
            <p:spPr bwMode="ltGray">
              <a:xfrm flipV="1">
                <a:off x="1536" y="247"/>
                <a:ext cx="0" cy="2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990" name="Line 158"/>
              <p:cNvSpPr>
                <a:spLocks noChangeShapeType="1"/>
              </p:cNvSpPr>
              <p:nvPr/>
            </p:nvSpPr>
            <p:spPr bwMode="ltGray">
              <a:xfrm>
                <a:off x="4095" y="467"/>
                <a:ext cx="8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pic>
        <p:nvPicPr>
          <p:cNvPr id="1033" name="Picture 159" descr="arm7.gif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215900" y="25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152400"/>
            <a:ext cx="7391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 ftr="0" dt="0"/>
  <p:txStyles>
    <p:titleStyle>
      <a:lvl1pPr algn="r" rtl="1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B Nazanin" pitchFamily="2" charset="-7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  <a:cs typeface="B Nazanin" pitchFamily="2" charset="-7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  <a:cs typeface="B Nazanin" pitchFamily="2" charset="-7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  <a:cs typeface="B Nazanin" pitchFamily="2" charset="-7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  <a:cs typeface="B Nazanin" pitchFamily="2" charset="-7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6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28800"/>
            <a:ext cx="9144000" cy="3048000"/>
          </a:xfrm>
        </p:spPr>
        <p:txBody>
          <a:bodyPr/>
          <a:lstStyle/>
          <a:p>
            <a:pPr algn="ctr" eaLnBrk="1" hangingPunct="1"/>
            <a:r>
              <a:rPr lang="en-US" b="1" dirty="0" err="1" smtClean="0"/>
              <a:t>Persian@CLEF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Current and Future Research Directions</a:t>
            </a:r>
            <a:endParaRPr lang="en-US" b="1" dirty="0" smtClean="0">
              <a:cs typeface="B Titr" pitchFamily="2" charset="-78"/>
            </a:endParaRPr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3324225" y="990600"/>
            <a:ext cx="27478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1600" b="1" dirty="0" smtClean="0">
                <a:latin typeface="Arial" charset="0"/>
                <a:cs typeface="B Nazanin" pitchFamily="2" charset="-78"/>
              </a:rPr>
              <a:t>University of Tehran</a:t>
            </a:r>
            <a:endParaRPr lang="en-US" sz="1600" b="1" dirty="0">
              <a:latin typeface="Arial" charset="0"/>
              <a:cs typeface="B Nazanin" pitchFamily="2" charset="-78"/>
            </a:endParaRPr>
          </a:p>
          <a:p>
            <a:pPr algn="ctr" eaLnBrk="1" hangingPunct="1"/>
            <a:r>
              <a:rPr lang="en-US" sz="1600" b="1" dirty="0" smtClean="0">
                <a:latin typeface="Arial" charset="0"/>
                <a:cs typeface="B Nazanin" pitchFamily="2" charset="-78"/>
              </a:rPr>
              <a:t>Database Research Group</a:t>
            </a:r>
            <a:endParaRPr lang="en-US" sz="1600" b="1" dirty="0">
              <a:latin typeface="Arial" charset="0"/>
              <a:cs typeface="B Nazanin" pitchFamily="2" charset="-78"/>
            </a:endParaRPr>
          </a:p>
        </p:txBody>
      </p:sp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192706" y="6172200"/>
            <a:ext cx="21567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/>
            <a:r>
              <a:rPr lang="en-US" dirty="0" smtClean="0">
                <a:cs typeface="B Nazanin" pitchFamily="2" charset="-78"/>
              </a:rPr>
              <a:t>1 October 2009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3079" name="Picture 14" descr="arm7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5225" y="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4673600"/>
            <a:ext cx="9144000" cy="558800"/>
          </a:xfrm>
        </p:spPr>
        <p:txBody>
          <a:bodyPr/>
          <a:lstStyle/>
          <a:p>
            <a:pPr algn="ctr"/>
            <a:r>
              <a:rPr lang="en-US" sz="1800" dirty="0" err="1" smtClean="0"/>
              <a:t>Abolfazl</a:t>
            </a:r>
            <a:r>
              <a:rPr lang="en-US" sz="1800" dirty="0" smtClean="0"/>
              <a:t> </a:t>
            </a:r>
            <a:r>
              <a:rPr lang="en-US" sz="1800" dirty="0" err="1" smtClean="0"/>
              <a:t>AleAhmad</a:t>
            </a:r>
            <a:r>
              <a:rPr lang="en-US" sz="1800" dirty="0" smtClean="0"/>
              <a:t>, </a:t>
            </a:r>
            <a:r>
              <a:rPr lang="en-US" sz="1800" dirty="0" err="1" smtClean="0"/>
              <a:t>Ehsan</a:t>
            </a:r>
            <a:r>
              <a:rPr lang="en-US" sz="1800" dirty="0" smtClean="0"/>
              <a:t> </a:t>
            </a:r>
            <a:r>
              <a:rPr lang="en-US" sz="1800" dirty="0" err="1" smtClean="0"/>
              <a:t>Darrudi</a:t>
            </a:r>
            <a:r>
              <a:rPr lang="en-US" sz="1800" dirty="0" smtClean="0"/>
              <a:t>, </a:t>
            </a:r>
            <a:r>
              <a:rPr lang="en-US" sz="1800" dirty="0" err="1" smtClean="0"/>
              <a:t>Hadi</a:t>
            </a:r>
            <a:r>
              <a:rPr lang="en-US" sz="1800" dirty="0" smtClean="0"/>
              <a:t> </a:t>
            </a:r>
            <a:r>
              <a:rPr lang="en-US" sz="1800" dirty="0" err="1" smtClean="0"/>
              <a:t>Amiri</a:t>
            </a:r>
            <a:r>
              <a:rPr lang="en-US" sz="1800" dirty="0" smtClean="0"/>
              <a:t>, </a:t>
            </a:r>
            <a:r>
              <a:rPr lang="en-US" sz="1800" dirty="0" err="1" smtClean="0"/>
              <a:t>Azadeh</a:t>
            </a:r>
            <a:r>
              <a:rPr lang="en-US" sz="1800" dirty="0" smtClean="0"/>
              <a:t> </a:t>
            </a:r>
            <a:r>
              <a:rPr lang="en-US" sz="1800" dirty="0" err="1" smtClean="0"/>
              <a:t>Shakery</a:t>
            </a:r>
            <a:r>
              <a:rPr lang="en-US" sz="1800" dirty="0" smtClean="0"/>
              <a:t>, </a:t>
            </a:r>
            <a:r>
              <a:rPr lang="en-US" sz="1800" dirty="0" err="1" smtClean="0"/>
              <a:t>Farhad</a:t>
            </a:r>
            <a:r>
              <a:rPr lang="en-US" sz="1800" dirty="0" smtClean="0"/>
              <a:t> </a:t>
            </a:r>
            <a:r>
              <a:rPr lang="en-US" sz="1800" dirty="0" err="1" smtClean="0"/>
              <a:t>Oroumchian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0" y="0"/>
            <a:ext cx="1028700" cy="800100"/>
            <a:chOff x="2528" y="4320"/>
            <a:chExt cx="7200" cy="6048"/>
          </a:xfrm>
        </p:grpSpPr>
        <p:sp>
          <p:nvSpPr>
            <p:cNvPr id="26628" name="AutoShape 4"/>
            <p:cNvSpPr>
              <a:spLocks noChangeAspect="1" noChangeArrowheads="1" noTextEdit="1"/>
            </p:cNvSpPr>
            <p:nvPr/>
          </p:nvSpPr>
          <p:spPr bwMode="auto">
            <a:xfrm>
              <a:off x="2528" y="4320"/>
              <a:ext cx="7200" cy="604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7" name="Text Box 3"/>
            <p:cNvSpPr txBox="1">
              <a:spLocks noChangeArrowheads="1"/>
            </p:cNvSpPr>
            <p:nvPr/>
          </p:nvSpPr>
          <p:spPr bwMode="auto">
            <a:xfrm>
              <a:off x="2528" y="5184"/>
              <a:ext cx="720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4BBE2-C03E-461C-B5A6-5F7E86ED7C0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628650" y="927100"/>
            <a:ext cx="7391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smtClean="0">
                <a:solidFill>
                  <a:schemeClr val="tx2"/>
                </a:solidFill>
                <a:latin typeface="+mj-lt"/>
                <a:ea typeface="+mj-ea"/>
                <a:cs typeface="B Nazanin" pitchFamily="2" charset="-78"/>
              </a:rPr>
              <a:t>Persian@CLEF2008 -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B Nazanin" pitchFamily="2" charset="-78"/>
              </a:rPr>
              <a:t>Final Results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1181100" y="152400"/>
            <a:ext cx="767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Persian@CLEF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 Current and Future Research Directions</a:t>
            </a:r>
          </a:p>
        </p:txBody>
      </p:sp>
      <p:pic>
        <p:nvPicPr>
          <p:cNvPr id="2051" name="Picture 3" descr="G:\CLEF Docs\Result\Monolingual\MonoResult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0625" y="1575438"/>
            <a:ext cx="6607175" cy="49539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2400" dirty="0"/>
          </a:p>
        </p:txBody>
      </p:sp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0" y="0"/>
            <a:ext cx="1028700" cy="800100"/>
            <a:chOff x="2528" y="4320"/>
            <a:chExt cx="7200" cy="6048"/>
          </a:xfrm>
        </p:grpSpPr>
        <p:sp>
          <p:nvSpPr>
            <p:cNvPr id="26628" name="AutoShape 4"/>
            <p:cNvSpPr>
              <a:spLocks noChangeAspect="1" noChangeArrowheads="1" noTextEdit="1"/>
            </p:cNvSpPr>
            <p:nvPr/>
          </p:nvSpPr>
          <p:spPr bwMode="auto">
            <a:xfrm>
              <a:off x="2528" y="4320"/>
              <a:ext cx="7200" cy="604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7" name="Text Box 3"/>
            <p:cNvSpPr txBox="1">
              <a:spLocks noChangeArrowheads="1"/>
            </p:cNvSpPr>
            <p:nvPr/>
          </p:nvSpPr>
          <p:spPr bwMode="auto">
            <a:xfrm>
              <a:off x="2528" y="5184"/>
              <a:ext cx="720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6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9400" y="806450"/>
            <a:ext cx="5486400" cy="6051550"/>
          </a:xfrm>
          <a:prstGeom prst="rect">
            <a:avLst/>
          </a:prstGeom>
          <a:noFill/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4BBE2-C03E-461C-B5A6-5F7E86ED7C0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628650" y="927100"/>
            <a:ext cx="793750" cy="539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smtClean="0">
                <a:solidFill>
                  <a:schemeClr val="tx2"/>
                </a:solidFill>
                <a:latin typeface="+mj-lt"/>
                <a:ea typeface="+mj-ea"/>
                <a:cs typeface="B Nazanin" pitchFamily="2" charset="-78"/>
              </a:rPr>
              <a:t>Pool of CLEF 2008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B Nazanin" pitchFamily="2" charset="-78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1181100" y="152400"/>
            <a:ext cx="767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Persian@CLEF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 Current and Future Research Directions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0" y="0"/>
            <a:ext cx="1028700" cy="800100"/>
            <a:chOff x="2528" y="4320"/>
            <a:chExt cx="7200" cy="6048"/>
          </a:xfrm>
        </p:grpSpPr>
        <p:sp>
          <p:nvSpPr>
            <p:cNvPr id="26628" name="AutoShape 4"/>
            <p:cNvSpPr>
              <a:spLocks noChangeAspect="1" noChangeArrowheads="1" noTextEdit="1"/>
            </p:cNvSpPr>
            <p:nvPr/>
          </p:nvSpPr>
          <p:spPr bwMode="auto">
            <a:xfrm>
              <a:off x="2528" y="4320"/>
              <a:ext cx="7200" cy="604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7" name="Text Box 3"/>
            <p:cNvSpPr txBox="1">
              <a:spLocks noChangeArrowheads="1"/>
            </p:cNvSpPr>
            <p:nvPr/>
          </p:nvSpPr>
          <p:spPr bwMode="auto">
            <a:xfrm>
              <a:off x="2528" y="5184"/>
              <a:ext cx="720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39900" y="862012"/>
            <a:ext cx="5764213" cy="546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4BBE2-C03E-461C-B5A6-5F7E86ED7C0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628650" y="927100"/>
            <a:ext cx="793750" cy="539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smtClean="0">
                <a:solidFill>
                  <a:schemeClr val="tx2"/>
                </a:solidFill>
                <a:latin typeface="+mj-lt"/>
                <a:ea typeface="+mj-ea"/>
                <a:cs typeface="B Nazanin" pitchFamily="2" charset="-78"/>
              </a:rPr>
              <a:t>Pool of CLEF 2009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B Nazanin" pitchFamily="2" charset="-78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181100" y="152400"/>
            <a:ext cx="767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Persian@CLEF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 Current and Future Research Directions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0" y="0"/>
            <a:ext cx="1028700" cy="800100"/>
            <a:chOff x="2528" y="4320"/>
            <a:chExt cx="7200" cy="6048"/>
          </a:xfrm>
        </p:grpSpPr>
        <p:sp>
          <p:nvSpPr>
            <p:cNvPr id="26628" name="AutoShape 4"/>
            <p:cNvSpPr>
              <a:spLocks noChangeAspect="1" noChangeArrowheads="1" noTextEdit="1"/>
            </p:cNvSpPr>
            <p:nvPr/>
          </p:nvSpPr>
          <p:spPr bwMode="auto">
            <a:xfrm>
              <a:off x="2528" y="4320"/>
              <a:ext cx="7200" cy="604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7" name="Text Box 3"/>
            <p:cNvSpPr txBox="1">
              <a:spLocks noChangeArrowheads="1"/>
            </p:cNvSpPr>
            <p:nvPr/>
          </p:nvSpPr>
          <p:spPr bwMode="auto">
            <a:xfrm>
              <a:off x="2528" y="5184"/>
              <a:ext cx="720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4BBE2-C03E-461C-B5A6-5F7E86ED7C0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628650" y="927100"/>
            <a:ext cx="7391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err="1" smtClean="0">
                <a:solidFill>
                  <a:schemeClr val="tx2"/>
                </a:solidFill>
                <a:latin typeface="+mj-lt"/>
                <a:ea typeface="+mj-ea"/>
                <a:cs typeface="B Nazanin" pitchFamily="2" charset="-78"/>
              </a:rPr>
              <a:t>Persian@CLEF</a:t>
            </a:r>
            <a:r>
              <a:rPr lang="en-US" sz="3200" kern="0" dirty="0" smtClean="0">
                <a:solidFill>
                  <a:schemeClr val="tx2"/>
                </a:solidFill>
                <a:latin typeface="+mj-lt"/>
                <a:ea typeface="+mj-ea"/>
                <a:cs typeface="B Nazanin" pitchFamily="2" charset="-78"/>
              </a:rPr>
              <a:t>- Pool Comparison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B Nazanin" pitchFamily="2" charset="-78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1181100" y="152400"/>
            <a:ext cx="767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Persian@CLEF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 Current and Future Research Directions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0650" y="5739825"/>
            <a:ext cx="89027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Quoted from: Stephen Tomlinson. German, French, English and Persian Retrieval Experiments at CLEF 2008 &amp; 2009. Working Notes for the CLEF 2008 &amp; 2009 Workshops.</a:t>
            </a:r>
            <a:endParaRPr lang="en-US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7675" y="1852613"/>
            <a:ext cx="824865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9575" y="3770313"/>
            <a:ext cx="832485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0" y="0"/>
            <a:ext cx="1028700" cy="800100"/>
            <a:chOff x="2528" y="4320"/>
            <a:chExt cx="7200" cy="6048"/>
          </a:xfrm>
        </p:grpSpPr>
        <p:sp>
          <p:nvSpPr>
            <p:cNvPr id="26628" name="AutoShape 4"/>
            <p:cNvSpPr>
              <a:spLocks noChangeAspect="1" noChangeArrowheads="1" noTextEdit="1"/>
            </p:cNvSpPr>
            <p:nvPr/>
          </p:nvSpPr>
          <p:spPr bwMode="auto">
            <a:xfrm>
              <a:off x="2528" y="4320"/>
              <a:ext cx="7200" cy="604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7" name="Text Box 3"/>
            <p:cNvSpPr txBox="1">
              <a:spLocks noChangeArrowheads="1"/>
            </p:cNvSpPr>
            <p:nvPr/>
          </p:nvSpPr>
          <p:spPr bwMode="auto">
            <a:xfrm>
              <a:off x="2528" y="5184"/>
              <a:ext cx="720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4BBE2-C03E-461C-B5A6-5F7E86ED7C0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628650" y="927100"/>
            <a:ext cx="7391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err="1" smtClean="0">
                <a:solidFill>
                  <a:schemeClr val="tx2"/>
                </a:solidFill>
                <a:latin typeface="+mj-lt"/>
                <a:ea typeface="+mj-ea"/>
                <a:cs typeface="B Nazanin" pitchFamily="2" charset="-78"/>
              </a:rPr>
              <a:t>Persian@CLEF</a:t>
            </a:r>
            <a:r>
              <a:rPr lang="en-US" sz="3200" kern="0" dirty="0" smtClean="0">
                <a:solidFill>
                  <a:schemeClr val="tx2"/>
                </a:solidFill>
                <a:latin typeface="+mj-lt"/>
                <a:ea typeface="+mj-ea"/>
                <a:cs typeface="B Nazanin" pitchFamily="2" charset="-78"/>
              </a:rPr>
              <a:t>- Pool Comparison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B Nazanin" pitchFamily="2" charset="-78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1181100" y="152400"/>
            <a:ext cx="767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Persian@CLEF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 Current and Future Research Directions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0650" y="5739825"/>
            <a:ext cx="89027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Quoted from: Stephen Tomlinson. German, French, English and Persian Retrieval Experiments at CLEF 2008 &amp; 2009. Working Notes for the CLEF 2008 &amp; 2009 Workshops.</a:t>
            </a:r>
            <a:endParaRPr lang="en-US" sz="1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2152650"/>
            <a:ext cx="59055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itle 1"/>
          <p:cNvSpPr txBox="1">
            <a:spLocks/>
          </p:cNvSpPr>
          <p:nvPr/>
        </p:nvSpPr>
        <p:spPr bwMode="auto">
          <a:xfrm>
            <a:off x="1625600" y="1587500"/>
            <a:ext cx="5880099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smtClean="0">
                <a:latin typeface="+mj-lt"/>
                <a:ea typeface="+mj-ea"/>
                <a:cs typeface="B Nazanin" pitchFamily="2" charset="-78"/>
              </a:rPr>
              <a:t>2009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B Nazanin" pitchFamily="2" charset="-78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1631950" y="3759200"/>
            <a:ext cx="5880099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smtClean="0">
                <a:latin typeface="+mj-lt"/>
                <a:ea typeface="+mj-ea"/>
                <a:cs typeface="B Nazanin" pitchFamily="2" charset="-78"/>
              </a:rPr>
              <a:t>2008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B Nazanin" pitchFamily="2" charset="-78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4240213"/>
            <a:ext cx="67818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181100" y="152400"/>
            <a:ext cx="7564437" cy="701675"/>
          </a:xfrm>
        </p:spPr>
        <p:txBody>
          <a:bodyPr/>
          <a:lstStyle/>
          <a:p>
            <a:pPr algn="l" eaLnBrk="1" hangingPunct="1"/>
            <a:r>
              <a:rPr lang="en-US" sz="2200" b="1" dirty="0" err="1" smtClean="0">
                <a:solidFill>
                  <a:schemeClr val="accent5"/>
                </a:solidFill>
                <a:cs typeface="B Titr" pitchFamily="2" charset="-78"/>
              </a:rPr>
              <a:t>Persian@CLEF</a:t>
            </a:r>
            <a:r>
              <a:rPr lang="en-US" sz="2200" b="1" dirty="0" smtClean="0">
                <a:solidFill>
                  <a:schemeClr val="accent5"/>
                </a:solidFill>
                <a:cs typeface="B Titr" pitchFamily="2" charset="-78"/>
              </a:rPr>
              <a:t> Current and Future Research Directions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2500" y="2171700"/>
            <a:ext cx="7962900" cy="4381500"/>
          </a:xfrm>
        </p:spPr>
        <p:txBody>
          <a:bodyPr/>
          <a:lstStyle/>
          <a:p>
            <a:pPr algn="l" eaLnBrk="1" hangingPunct="1"/>
            <a:r>
              <a:rPr lang="en-US" sz="2400" dirty="0" smtClean="0">
                <a:latin typeface="Times New Roman" pitchFamily="18" charset="0"/>
                <a:cs typeface="B Nazanin" pitchFamily="2" charset="-78"/>
              </a:rPr>
              <a:t>Using </a:t>
            </a:r>
            <a:r>
              <a:rPr lang="en-US" sz="2400" dirty="0" err="1" smtClean="0">
                <a:latin typeface="Times New Roman" pitchFamily="18" charset="0"/>
                <a:cs typeface="B Nazanin" pitchFamily="2" charset="-78"/>
              </a:rPr>
              <a:t>Hamshahri</a:t>
            </a:r>
            <a:r>
              <a:rPr lang="en-US" sz="2400" dirty="0" smtClean="0">
                <a:latin typeface="Times New Roman" pitchFamily="18" charset="0"/>
                <a:cs typeface="B Nazanin" pitchFamily="2" charset="-78"/>
              </a:rPr>
              <a:t> 2 for CLEF 2010 (50 training topics)</a:t>
            </a:r>
          </a:p>
          <a:p>
            <a:pPr algn="l" eaLnBrk="1" hangingPunct="1"/>
            <a:r>
              <a:rPr lang="en-US" sz="2400" dirty="0" smtClean="0">
                <a:latin typeface="Times New Roman" pitchFamily="18" charset="0"/>
                <a:cs typeface="B Nazanin" pitchFamily="2" charset="-78"/>
              </a:rPr>
              <a:t>A campaign on the Persian </a:t>
            </a:r>
            <a:r>
              <a:rPr lang="en-US" sz="2400" dirty="0" err="1" smtClean="0">
                <a:latin typeface="Times New Roman" pitchFamily="18" charset="0"/>
                <a:cs typeface="B Nazanin" pitchFamily="2" charset="-78"/>
              </a:rPr>
              <a:t>WebIR</a:t>
            </a:r>
            <a:r>
              <a:rPr lang="en-US" sz="2400" dirty="0" smtClean="0">
                <a:latin typeface="Times New Roman" pitchFamily="18" charset="0"/>
                <a:cs typeface="B Nazanin" pitchFamily="2" charset="-78"/>
              </a:rPr>
              <a:t> collection</a:t>
            </a:r>
          </a:p>
          <a:p>
            <a:pPr algn="l" eaLnBrk="1" hangingPunct="1"/>
            <a:r>
              <a:rPr lang="en-US" sz="2400" dirty="0" smtClean="0">
                <a:latin typeface="Times New Roman" pitchFamily="18" charset="0"/>
                <a:cs typeface="B Nazanin" pitchFamily="2" charset="-78"/>
              </a:rPr>
              <a:t>Creation of an English-Persian parallel corpora</a:t>
            </a:r>
          </a:p>
          <a:p>
            <a:pPr algn="l" eaLnBrk="1" hangingPunct="1"/>
            <a:r>
              <a:rPr lang="en-US" sz="2400" dirty="0" smtClean="0">
                <a:latin typeface="Times New Roman" pitchFamily="18" charset="0"/>
                <a:cs typeface="B Nazanin" pitchFamily="2" charset="-78"/>
              </a:rPr>
              <a:t>Creation of a comparable corpora</a:t>
            </a:r>
          </a:p>
          <a:p>
            <a:pPr algn="l" eaLnBrk="1" hangingPunct="1"/>
            <a:r>
              <a:rPr lang="en-US" sz="2400" dirty="0" smtClean="0">
                <a:latin typeface="Times New Roman" pitchFamily="18" charset="0"/>
                <a:cs typeface="B Nazanin" pitchFamily="2" charset="-78"/>
              </a:rPr>
              <a:t>A </a:t>
            </a:r>
            <a:r>
              <a:rPr lang="en-US" sz="2400" dirty="0" smtClean="0">
                <a:latin typeface="Times New Roman" pitchFamily="18" charset="0"/>
                <a:cs typeface="B Nazanin" pitchFamily="2" charset="-78"/>
              </a:rPr>
              <a:t>stemmer for the Persian language</a:t>
            </a:r>
          </a:p>
          <a:p>
            <a:pPr algn="l" eaLnBrk="1" hangingPunct="1"/>
            <a:endParaRPr lang="en-US" sz="2400" dirty="0" smtClean="0">
              <a:latin typeface="Times New Roman" pitchFamily="18" charset="0"/>
              <a:cs typeface="B Nazanin" pitchFamily="2" charset="-78"/>
            </a:endParaRPr>
          </a:p>
          <a:p>
            <a:pPr algn="l" eaLnBrk="1" hangingPunct="1"/>
            <a:endParaRPr lang="fa-IR" sz="2400" dirty="0" smtClean="0">
              <a:latin typeface="Times New Roman" pitchFamily="18" charset="0"/>
              <a:cs typeface="B Nazanin" pitchFamily="2" charset="-78"/>
            </a:endParaRPr>
          </a:p>
          <a:p>
            <a:pPr algn="l" eaLnBrk="1" hangingPunct="1"/>
            <a:endParaRPr lang="fa-I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fa-I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fa-I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fa-I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fa-I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fa-I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fa-I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fa-I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fa-I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fa-I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fa-I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fa-I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fa-I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46063" y="9302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B Nazanin" pitchFamily="2" charset="-78"/>
              </a:rPr>
              <a:t>Future Works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4BBE2-C03E-461C-B5A6-5F7E86ED7C0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58629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http://ece.ut.ac.ir/dbrg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176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>
                <a:cs typeface="Times New Roman" pitchFamily="18" charset="0"/>
              </a:rPr>
              <a:t>Thanks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2819400"/>
            <a:ext cx="73129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/>
              <a:t>?</a:t>
            </a:r>
            <a:endParaRPr lang="en-US" sz="9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4BBE2-C03E-461C-B5A6-5F7E86ED7C0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181100" y="152400"/>
            <a:ext cx="767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Persian@CLEF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 Current and Future Research Directions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57105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a.aleahmad@ece.ut.ac.ir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" descr="WebIRb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063" y="1076325"/>
            <a:ext cx="8915400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4BBE2-C03E-461C-B5A6-5F7E86ED7C0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181100" y="152400"/>
            <a:ext cx="767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Persian@CLEF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 Current and Future Research Directions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ebIRb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39538" y="1317625"/>
            <a:ext cx="15486062" cy="800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113088" y="1546225"/>
            <a:ext cx="2166937" cy="16970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4BBE2-C03E-461C-B5A6-5F7E86ED7C0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181100" y="152400"/>
            <a:ext cx="767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Persian@CLEF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 Current and Future Research Directions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8055 -4.44444E-6 L -1.1776 0.001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9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ebIRb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5388" y="1336675"/>
            <a:ext cx="15486062" cy="800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684588" y="1584325"/>
            <a:ext cx="2166937" cy="11779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4BBE2-C03E-461C-B5A6-5F7E86ED7C0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181100" y="152400"/>
            <a:ext cx="767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Persian@CLEF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 Current and Future Research Directions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597 -0.00278 L -0.71094 -0.0067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181100" y="152400"/>
            <a:ext cx="7564437" cy="701675"/>
          </a:xfrm>
        </p:spPr>
        <p:txBody>
          <a:bodyPr/>
          <a:lstStyle/>
          <a:p>
            <a:pPr algn="l" eaLnBrk="1" hangingPunct="1"/>
            <a:r>
              <a:rPr lang="en-US" sz="2200" b="1" dirty="0" err="1" smtClean="0">
                <a:solidFill>
                  <a:schemeClr val="accent5"/>
                </a:solidFill>
                <a:cs typeface="B Titr" pitchFamily="2" charset="-78"/>
              </a:rPr>
              <a:t>Persian@CLEF</a:t>
            </a:r>
            <a:r>
              <a:rPr lang="en-US" sz="2200" b="1" dirty="0" smtClean="0">
                <a:solidFill>
                  <a:schemeClr val="accent5"/>
                </a:solidFill>
                <a:cs typeface="B Titr" pitchFamily="2" charset="-78"/>
              </a:rPr>
              <a:t> Current and Future Research Directions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2500" y="2171700"/>
            <a:ext cx="7962900" cy="4381500"/>
          </a:xfrm>
        </p:spPr>
        <p:txBody>
          <a:bodyPr/>
          <a:lstStyle/>
          <a:p>
            <a:pPr algn="l" eaLnBrk="1" hangingPunct="1"/>
            <a:r>
              <a:rPr lang="en-US" sz="2400" dirty="0" smtClean="0">
                <a:latin typeface="Times New Roman" pitchFamily="18" charset="0"/>
                <a:cs typeface="B Nazanin" pitchFamily="2" charset="-78"/>
              </a:rPr>
              <a:t>Why Persian IR</a:t>
            </a:r>
          </a:p>
          <a:p>
            <a:pPr algn="l" eaLnBrk="1" hangingPunct="1"/>
            <a:r>
              <a:rPr lang="en-US" sz="2400" dirty="0" smtClean="0">
                <a:latin typeface="Times New Roman" pitchFamily="18" charset="0"/>
                <a:cs typeface="B Nazanin" pitchFamily="2" charset="-78"/>
              </a:rPr>
              <a:t>Language Resources for Persian</a:t>
            </a:r>
          </a:p>
          <a:p>
            <a:pPr algn="l" eaLnBrk="1" hangingPunct="1"/>
            <a:r>
              <a:rPr lang="en-US" sz="2400" dirty="0" err="1" smtClean="0">
                <a:latin typeface="Times New Roman" pitchFamily="18" charset="0"/>
                <a:cs typeface="B Nazanin" pitchFamily="2" charset="-78"/>
              </a:rPr>
              <a:t>Hamshahri</a:t>
            </a:r>
            <a:r>
              <a:rPr lang="en-US" sz="2400" dirty="0" smtClean="0">
                <a:latin typeface="Times New Roman" pitchFamily="18" charset="0"/>
                <a:cs typeface="B Nazanin" pitchFamily="2" charset="-78"/>
              </a:rPr>
              <a:t> at CLEF 2009</a:t>
            </a:r>
          </a:p>
          <a:p>
            <a:pPr eaLnBrk="1" hangingPunct="1"/>
            <a:r>
              <a:rPr lang="en-US" sz="2400" dirty="0" smtClean="0">
                <a:latin typeface="Times New Roman" pitchFamily="18" charset="0"/>
                <a:cs typeface="B Nazanin" pitchFamily="2" charset="-78"/>
              </a:rPr>
              <a:t>Persian@CLEF2009 participants</a:t>
            </a:r>
          </a:p>
          <a:p>
            <a:pPr algn="l" eaLnBrk="1" hangingPunct="1"/>
            <a:r>
              <a:rPr lang="en-US" sz="2400" dirty="0" smtClean="0">
                <a:latin typeface="Times New Roman" pitchFamily="18" charset="0"/>
                <a:cs typeface="B Nazanin" pitchFamily="2" charset="-78"/>
              </a:rPr>
              <a:t>Persian@CLEF2009 results</a:t>
            </a:r>
          </a:p>
          <a:p>
            <a:pPr eaLnBrk="1" hangingPunct="1"/>
            <a:r>
              <a:rPr lang="en-US" sz="2400" dirty="0" smtClean="0">
                <a:latin typeface="Times New Roman" pitchFamily="18" charset="0"/>
                <a:cs typeface="B Nazanin" pitchFamily="2" charset="-78"/>
              </a:rPr>
              <a:t>Persian@CLEF2009 pool analysis</a:t>
            </a:r>
          </a:p>
          <a:p>
            <a:pPr eaLnBrk="1" hangingPunct="1"/>
            <a:r>
              <a:rPr lang="en-US" sz="2400" dirty="0" smtClean="0">
                <a:latin typeface="Times New Roman" pitchFamily="18" charset="0"/>
                <a:cs typeface="B Nazanin" pitchFamily="2" charset="-78"/>
              </a:rPr>
              <a:t>Future works</a:t>
            </a:r>
          </a:p>
          <a:p>
            <a:pPr algn="l" eaLnBrk="1" hangingPunct="1"/>
            <a:endParaRPr lang="fa-IR" sz="2400" dirty="0" smtClean="0">
              <a:latin typeface="Times New Roman" pitchFamily="18" charset="0"/>
              <a:cs typeface="B Nazanin" pitchFamily="2" charset="-78"/>
            </a:endParaRPr>
          </a:p>
          <a:p>
            <a:pPr algn="l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46063" y="9302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B Nazanin" pitchFamily="2" charset="-78"/>
              </a:rPr>
              <a:t>Outline</a:t>
            </a:r>
            <a:endParaRPr kumimoji="0" lang="en-US" sz="4400" b="0" i="1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B Nazanin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4BBE2-C03E-461C-B5A6-5F7E86ED7C0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ebIRb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6888" y="1374775"/>
            <a:ext cx="15486062" cy="800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4286250" y="1238250"/>
            <a:ext cx="1981200" cy="18335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4BBE2-C03E-461C-B5A6-5F7E86ED7C0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181100" y="152400"/>
            <a:ext cx="767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Persian@CLEF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 Current and Future Research Directions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555 -0.01111 L -0.60052 -0.0150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ebIRb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28663" y="1374775"/>
            <a:ext cx="15486063" cy="800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4152900" y="1355725"/>
            <a:ext cx="1600200" cy="16970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4BBE2-C03E-461C-B5A6-5F7E86ED7C0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181100" y="152400"/>
            <a:ext cx="767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Persian@CLEF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 Current and Future Research Directions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2638 -0.01667 L -0.64218 -0.021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ebIRb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71713" y="1184275"/>
            <a:ext cx="15486063" cy="800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4000500" y="1431925"/>
            <a:ext cx="1279525" cy="51784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4BBE2-C03E-461C-B5A6-5F7E86ED7C0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181100" y="152400"/>
            <a:ext cx="767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Persian@CLEF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 Current and Future Research Directions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8055 2.22222E-6 L -0.72552 -0.003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ebIRb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901113" y="1165225"/>
            <a:ext cx="15486063" cy="800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151188" y="3603625"/>
            <a:ext cx="2166937" cy="19589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4BBE2-C03E-461C-B5A6-5F7E86ED7C0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181100" y="152400"/>
            <a:ext cx="767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Persian@CLEF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 Current and Future Research Directions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11022E-16 L -4.16667E-6 -0.2111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0.21111 L 0.20834 -0.21111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ebIRb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996113" y="-282575"/>
            <a:ext cx="15486063" cy="800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352800" y="3413125"/>
            <a:ext cx="1984375" cy="19589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4BBE2-C03E-461C-B5A6-5F7E86ED7C0E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181100" y="152400"/>
            <a:ext cx="767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Persian@CLEF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 Current and Future Research Directions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0.00278 L 0.25 -0.002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76525" y="3714750"/>
            <a:ext cx="2660650" cy="15811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4BBE2-C03E-461C-B5A6-5F7E86ED7C0E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181100" y="152400"/>
            <a:ext cx="767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Persian@CLEF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 Current and Future Research Directions</a:t>
            </a:r>
          </a:p>
        </p:txBody>
      </p:sp>
      <p:pic>
        <p:nvPicPr>
          <p:cNvPr id="3" name="Picture 2" descr="WebIRb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738688" y="-282575"/>
            <a:ext cx="15486063" cy="800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0.00278 L 0.25 -0.002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09925" y="3257550"/>
            <a:ext cx="1504950" cy="20383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4BBE2-C03E-461C-B5A6-5F7E86ED7C0E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181100" y="152400"/>
            <a:ext cx="767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Persian@CLEF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 Current and Future Research Directions</a:t>
            </a:r>
          </a:p>
        </p:txBody>
      </p:sp>
      <p:pic>
        <p:nvPicPr>
          <p:cNvPr id="3" name="Picture 2" descr="WebIRb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547938" y="-282575"/>
            <a:ext cx="15486063" cy="800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0.00278 L 0.25 -0.002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09925" y="3257550"/>
            <a:ext cx="1504950" cy="20383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4BBE2-C03E-461C-B5A6-5F7E86ED7C0E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181100" y="152400"/>
            <a:ext cx="767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Persian@CLEF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 Current and Future Research Directions</a:t>
            </a:r>
          </a:p>
        </p:txBody>
      </p:sp>
      <p:pic>
        <p:nvPicPr>
          <p:cNvPr id="3" name="Picture 2" descr="WebIRb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0038" y="-282575"/>
            <a:ext cx="15486063" cy="800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11111E-6 L 1.11111E-6 -0.4185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596900" y="1117600"/>
            <a:ext cx="7391400" cy="685800"/>
          </a:xfrm>
        </p:spPr>
        <p:txBody>
          <a:bodyPr/>
          <a:lstStyle/>
          <a:p>
            <a:pPr algn="l" rtl="0"/>
            <a:r>
              <a:rPr lang="en-US" sz="3600" i="1" dirty="0" smtClean="0"/>
              <a:t>Persian in the Middle East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DED7DD-8915-4288-98EC-25565C3BC4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03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6397625"/>
            <a:ext cx="6172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/>
              <a:t>Source</a:t>
            </a:r>
            <a:r>
              <a:rPr lang="en-US" sz="1400" dirty="0"/>
              <a:t>: </a:t>
            </a:r>
            <a:r>
              <a:rPr lang="en-US" sz="1200" dirty="0"/>
              <a:t>Internet World </a:t>
            </a:r>
            <a:r>
              <a:rPr lang="en-US" sz="1200" dirty="0" smtClean="0"/>
              <a:t>Stats, </a:t>
            </a:r>
            <a:r>
              <a:rPr lang="en-US" sz="1200" dirty="0"/>
              <a:t>http://internetworldstats.com/</a:t>
            </a:r>
          </a:p>
        </p:txBody>
      </p:sp>
      <p:sp>
        <p:nvSpPr>
          <p:cNvPr id="1034" name="Rectangle 9"/>
          <p:cNvSpPr>
            <a:spLocks noChangeArrowheads="1"/>
          </p:cNvSpPr>
          <p:nvPr/>
        </p:nvSpPr>
        <p:spPr bwMode="auto">
          <a:xfrm>
            <a:off x="304800" y="6096000"/>
            <a:ext cx="8458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User Population Growth on the Web (</a:t>
            </a:r>
            <a:r>
              <a:rPr lang="en-US" sz="1600" dirty="0" smtClean="0"/>
              <a:t>2000-2009)</a:t>
            </a:r>
            <a:endParaRPr lang="en-US" sz="1600" dirty="0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905000"/>
            <a:ext cx="5181600" cy="4190773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181100" y="152400"/>
            <a:ext cx="75644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Persian@CLEF Current and Future Research Directions</a:t>
            </a:r>
            <a:endParaRPr kumimoji="0" lang="en-US" sz="2200" b="1" i="0" u="none" strike="noStrike" kern="0" cap="none" spc="0" normalizeH="0" baseline="0" noProof="0" dirty="0" smtClean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181100" y="152400"/>
            <a:ext cx="7670800" cy="701675"/>
          </a:xfrm>
        </p:spPr>
        <p:txBody>
          <a:bodyPr/>
          <a:lstStyle/>
          <a:p>
            <a:pPr algn="l" eaLnBrk="1" hangingPunct="1"/>
            <a:r>
              <a:rPr lang="en-US" sz="2400" b="1" dirty="0" err="1" smtClean="0">
                <a:solidFill>
                  <a:schemeClr val="accent5"/>
                </a:solidFill>
                <a:cs typeface="B Titr" pitchFamily="2" charset="-78"/>
              </a:rPr>
              <a:t>Persian@CLEF</a:t>
            </a:r>
            <a:r>
              <a:rPr lang="en-US" sz="2400" b="1" dirty="0" smtClean="0">
                <a:solidFill>
                  <a:schemeClr val="accent5"/>
                </a:solidFill>
                <a:cs typeface="B Titr" pitchFamily="2" charset="-78"/>
              </a:rPr>
              <a:t> Current and Future Research Directions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534400" cy="5562600"/>
          </a:xfrm>
        </p:spPr>
        <p:txBody>
          <a:bodyPr/>
          <a:lstStyle/>
          <a:p>
            <a:pPr algn="l" eaLnBrk="1" hangingPunct="1"/>
            <a:r>
              <a:rPr lang="en-US" sz="2400" dirty="0" smtClean="0">
                <a:latin typeface="Times New Roman" pitchFamily="18" charset="0"/>
                <a:cs typeface="B Nazanin" pitchFamily="2" charset="-78"/>
              </a:rPr>
              <a:t>Why Persian IR</a:t>
            </a:r>
            <a:endParaRPr lang="fa-IR" sz="2400" dirty="0" smtClean="0">
              <a:latin typeface="Times New Roman" pitchFamily="18" charset="0"/>
              <a:cs typeface="B Nazanin" pitchFamily="2" charset="-78"/>
            </a:endParaRPr>
          </a:p>
          <a:p>
            <a:pPr algn="r" rtl="1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 eaLnBrk="1" hangingPunct="1"/>
            <a:endParaRPr lang="fa-I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 eaLnBrk="1" hangingPunct="1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397000" y="6016823"/>
            <a:ext cx="6324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1600" b="1" dirty="0" smtClean="0">
                <a:cs typeface="B Nazanin" pitchFamily="2" charset="-78"/>
              </a:rPr>
              <a:t>Updated in June 2009 from Internet World Stats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2850" y="1489074"/>
            <a:ext cx="6608454" cy="451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4BBE2-C03E-461C-B5A6-5F7E86ED7C0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85800" y="1574800"/>
            <a:ext cx="7759700" cy="4521200"/>
          </a:xfrm>
        </p:spPr>
        <p:txBody>
          <a:bodyPr/>
          <a:lstStyle/>
          <a:p>
            <a:r>
              <a:rPr lang="en-US" dirty="0" smtClean="0"/>
              <a:t>A branch of Indo-European Languages</a:t>
            </a:r>
          </a:p>
          <a:p>
            <a:r>
              <a:rPr lang="en-US" dirty="0" smtClean="0"/>
              <a:t>Official Language of Iran, Afghanistan and Tajikistan</a:t>
            </a:r>
          </a:p>
          <a:p>
            <a:r>
              <a:rPr lang="en-US" dirty="0" smtClean="0"/>
              <a:t>Its morphological analysis is Comparably difficult</a:t>
            </a:r>
          </a:p>
          <a:p>
            <a:pPr lvl="1"/>
            <a:r>
              <a:rPr lang="en-US" dirty="0" smtClean="0"/>
              <a:t>The word “</a:t>
            </a:r>
            <a:r>
              <a:rPr lang="fa-IR" dirty="0" smtClean="0"/>
              <a:t>خبر</a:t>
            </a:r>
            <a:r>
              <a:rPr lang="en-US" dirty="0" smtClean="0"/>
              <a:t>”  has two plural forms:</a:t>
            </a:r>
          </a:p>
          <a:p>
            <a:pPr lvl="2"/>
            <a:r>
              <a:rPr lang="en-US" dirty="0" smtClean="0"/>
              <a:t>Persian rules: “</a:t>
            </a:r>
            <a:r>
              <a:rPr lang="fa-IR" dirty="0" smtClean="0"/>
              <a:t>خبرها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Arabic rules: “</a:t>
            </a:r>
            <a:r>
              <a:rPr lang="fa-IR" dirty="0" smtClean="0"/>
              <a:t>اخبار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Writing Style Issues:</a:t>
            </a:r>
          </a:p>
          <a:p>
            <a:pPr lvl="1"/>
            <a:r>
              <a:rPr lang="en-US" dirty="0" smtClean="0"/>
              <a:t>e.g. </a:t>
            </a:r>
            <a:r>
              <a:rPr lang="fa-IR" dirty="0" err="1" smtClean="0"/>
              <a:t>”می</a:t>
            </a:r>
            <a:r>
              <a:rPr lang="fa-IR" dirty="0" smtClean="0"/>
              <a:t> </a:t>
            </a:r>
            <a:r>
              <a:rPr lang="fa-IR" dirty="0" err="1" smtClean="0"/>
              <a:t>شود“</a:t>
            </a:r>
            <a:r>
              <a:rPr lang="en-US" dirty="0" smtClean="0"/>
              <a:t> and “</a:t>
            </a:r>
            <a:r>
              <a:rPr lang="fa-IR" dirty="0" smtClean="0"/>
              <a:t>میشود</a:t>
            </a:r>
            <a:r>
              <a:rPr lang="en-US" dirty="0" smtClean="0"/>
              <a:t>” are the same</a:t>
            </a:r>
          </a:p>
          <a:p>
            <a:pPr lvl="1"/>
            <a:r>
              <a:rPr lang="en-US" dirty="0" smtClean="0"/>
              <a:t>e.g. </a:t>
            </a:r>
            <a:r>
              <a:rPr lang="fa-IR" dirty="0" err="1" smtClean="0"/>
              <a:t>”کتابها“</a:t>
            </a:r>
            <a:r>
              <a:rPr lang="en-US" dirty="0" smtClean="0"/>
              <a:t> and </a:t>
            </a:r>
            <a:r>
              <a:rPr lang="fa-IR" dirty="0" err="1" smtClean="0"/>
              <a:t>”کتاب</a:t>
            </a:r>
            <a:r>
              <a:rPr lang="fa-IR" dirty="0" smtClean="0"/>
              <a:t> </a:t>
            </a:r>
            <a:r>
              <a:rPr lang="fa-IR" dirty="0" err="1" smtClean="0"/>
              <a:t>ها“</a:t>
            </a:r>
            <a:r>
              <a:rPr lang="en-US" dirty="0" smtClean="0"/>
              <a:t> are the same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F4892B-4BCD-4BA4-AA3A-54497E3670D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181100" y="152400"/>
            <a:ext cx="7683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Persian@CLEF Current and Future Research Directions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B Titr" pitchFamily="2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46063" y="930275"/>
            <a:ext cx="7772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B Nazanin" pitchFamily="2" charset="-78"/>
              </a:rPr>
              <a:t>The Persian Language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571500" y="977900"/>
            <a:ext cx="7391400" cy="685800"/>
          </a:xfrm>
        </p:spPr>
        <p:txBody>
          <a:bodyPr/>
          <a:lstStyle/>
          <a:p>
            <a:pPr algn="l" rtl="0"/>
            <a:r>
              <a:rPr lang="en-US" dirty="0" smtClean="0"/>
              <a:t>Persian Test Collections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765300"/>
            <a:ext cx="7772400" cy="4483100"/>
          </a:xfrm>
        </p:spPr>
        <p:txBody>
          <a:bodyPr/>
          <a:lstStyle/>
          <a:p>
            <a:r>
              <a:rPr lang="en-US" dirty="0" smtClean="0"/>
              <a:t>Text IR Domain</a:t>
            </a:r>
          </a:p>
          <a:p>
            <a:pPr lvl="1"/>
            <a:r>
              <a:rPr lang="en-US" dirty="0" err="1" smtClean="0"/>
              <a:t>Ghavanin</a:t>
            </a:r>
            <a:r>
              <a:rPr lang="en-US" dirty="0" smtClean="0"/>
              <a:t> (domain specific)</a:t>
            </a:r>
          </a:p>
          <a:p>
            <a:pPr lvl="1"/>
            <a:r>
              <a:rPr lang="en-US" dirty="0" err="1" smtClean="0"/>
              <a:t>Hamshahri</a:t>
            </a:r>
            <a:r>
              <a:rPr lang="en-US" dirty="0" smtClean="0"/>
              <a:t> (news): </a:t>
            </a:r>
            <a:r>
              <a:rPr lang="en-US" i="1" u="sng" dirty="0" smtClean="0"/>
              <a:t>http://ece.ut.ac.ir/dbrg/hamshahri</a:t>
            </a:r>
          </a:p>
          <a:p>
            <a:pPr lvl="1"/>
            <a:r>
              <a:rPr lang="en-US" dirty="0" err="1" smtClean="0"/>
              <a:t>Hamshahri</a:t>
            </a:r>
            <a:r>
              <a:rPr lang="en-US" dirty="0" smtClean="0"/>
              <a:t> 2 (recently developed 50 topics)</a:t>
            </a:r>
          </a:p>
          <a:p>
            <a:r>
              <a:rPr lang="en-US" dirty="0" smtClean="0"/>
              <a:t>Web IR Domain</a:t>
            </a:r>
          </a:p>
          <a:p>
            <a:pPr lvl="1"/>
            <a:r>
              <a:rPr lang="en-US" dirty="0" smtClean="0"/>
              <a:t>FWT1m (.</a:t>
            </a:r>
            <a:r>
              <a:rPr lang="en-US" dirty="0" err="1" smtClean="0"/>
              <a:t>ir</a:t>
            </a:r>
            <a:r>
              <a:rPr lang="en-US" dirty="0" smtClean="0"/>
              <a:t> Web) nearly 1Million docs</a:t>
            </a:r>
          </a:p>
          <a:p>
            <a:r>
              <a:rPr lang="en-US" dirty="0" smtClean="0"/>
              <a:t>NLP Domain</a:t>
            </a:r>
          </a:p>
          <a:p>
            <a:pPr lvl="1"/>
            <a:r>
              <a:rPr lang="en-US" dirty="0" err="1" smtClean="0"/>
              <a:t>Bijankhan</a:t>
            </a:r>
            <a:r>
              <a:rPr lang="en-US" dirty="0" smtClean="0"/>
              <a:t> (2.7 Million Words): </a:t>
            </a:r>
            <a:r>
              <a:rPr lang="en-US" i="1" u="sng" dirty="0" smtClean="0"/>
              <a:t>http://ece.ut.ac.ir/dbrg/bijankhan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AAFB-7F3A-4F59-9E2F-D00FA508B14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181100" y="152400"/>
            <a:ext cx="767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Persian@CLEF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 Current and Future Research Directions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596900" y="1003300"/>
            <a:ext cx="7391400" cy="685800"/>
          </a:xfrm>
        </p:spPr>
        <p:txBody>
          <a:bodyPr/>
          <a:lstStyle/>
          <a:p>
            <a:pPr algn="l" rtl="0"/>
            <a:r>
              <a:rPr lang="en-US" dirty="0" err="1" smtClean="0"/>
              <a:t>Hamshahri</a:t>
            </a:r>
            <a:r>
              <a:rPr lang="en-US" dirty="0" smtClean="0"/>
              <a:t> at CLEF 2008 &amp; 2009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FE97D2-6E53-4D02-9612-7C3D963E5CE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7412" name="Content Placeholder 5"/>
          <p:cNvSpPr>
            <a:spLocks noGrp="1"/>
          </p:cNvSpPr>
          <p:nvPr>
            <p:ph idx="1"/>
          </p:nvPr>
        </p:nvSpPr>
        <p:spPr>
          <a:xfrm>
            <a:off x="749300" y="1651000"/>
            <a:ext cx="7708900" cy="1587500"/>
          </a:xfrm>
        </p:spPr>
        <p:txBody>
          <a:bodyPr/>
          <a:lstStyle/>
          <a:p>
            <a:r>
              <a:rPr lang="en-US" sz="2400" dirty="0" smtClean="0"/>
              <a:t>News articles of </a:t>
            </a:r>
            <a:r>
              <a:rPr lang="en-US" sz="2400" dirty="0" err="1" smtClean="0"/>
              <a:t>Hamshahri</a:t>
            </a:r>
            <a:r>
              <a:rPr lang="en-US" sz="2400" dirty="0" smtClean="0"/>
              <a:t> newspaper </a:t>
            </a:r>
            <a:br>
              <a:rPr lang="en-US" sz="2400" dirty="0" smtClean="0"/>
            </a:br>
            <a:r>
              <a:rPr lang="en-US" sz="2400" dirty="0" smtClean="0"/>
              <a:t>from year 1996 to 2002</a:t>
            </a:r>
          </a:p>
          <a:p>
            <a:r>
              <a:rPr lang="en-US" sz="2400" dirty="0" smtClean="0"/>
              <a:t>100 bilingual topics</a:t>
            </a:r>
          </a:p>
          <a:p>
            <a:r>
              <a:rPr lang="en-US" sz="2400" dirty="0" smtClean="0"/>
              <a:t>166,000+ documents</a:t>
            </a:r>
          </a:p>
          <a:p>
            <a:endParaRPr lang="en-US" sz="2400" dirty="0" smtClean="0"/>
          </a:p>
        </p:txBody>
      </p:sp>
      <p:pic>
        <p:nvPicPr>
          <p:cNvPr id="1741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65900" y="2489200"/>
            <a:ext cx="1676400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181100" y="152400"/>
            <a:ext cx="767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Persian@CLEF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 Current and Future Research Directions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65150" y="3517900"/>
            <a:ext cx="7391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B Nazanin" pitchFamily="2" charset="-78"/>
              </a:rPr>
              <a:t>Hamshahri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B Nazanin" pitchFamily="2" charset="-78"/>
              </a:rPr>
              <a:t> 2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B Nazanin" pitchFamily="2" charset="-78"/>
            </a:endParaRPr>
          </a:p>
        </p:txBody>
      </p:sp>
      <p:sp>
        <p:nvSpPr>
          <p:cNvPr id="10" name="Content Placeholder 5"/>
          <p:cNvSpPr txBox="1">
            <a:spLocks/>
          </p:cNvSpPr>
          <p:nvPr/>
        </p:nvSpPr>
        <p:spPr bwMode="auto">
          <a:xfrm>
            <a:off x="717550" y="4140200"/>
            <a:ext cx="77089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News articles of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Hamshahri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newspaper </a:t>
            </a:r>
            <a:b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 year 1996 to 2008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50 bilingual topics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320,000 documents (2times larger ~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1.5GB)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lang="en-US" kern="0" baseline="0" dirty="0" smtClean="0">
                <a:latin typeface="+mn-lt"/>
              </a:rPr>
              <a:t>Richer document tags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0" y="0"/>
            <a:ext cx="1028700" cy="800100"/>
            <a:chOff x="2528" y="4320"/>
            <a:chExt cx="7200" cy="6048"/>
          </a:xfrm>
        </p:grpSpPr>
        <p:sp>
          <p:nvSpPr>
            <p:cNvPr id="26628" name="AutoShape 4"/>
            <p:cNvSpPr>
              <a:spLocks noChangeAspect="1" noChangeArrowheads="1" noTextEdit="1"/>
            </p:cNvSpPr>
            <p:nvPr/>
          </p:nvSpPr>
          <p:spPr bwMode="auto">
            <a:xfrm>
              <a:off x="2528" y="4320"/>
              <a:ext cx="7200" cy="604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7" name="Text Box 3"/>
            <p:cNvSpPr txBox="1">
              <a:spLocks noChangeArrowheads="1"/>
            </p:cNvSpPr>
            <p:nvPr/>
          </p:nvSpPr>
          <p:spPr bwMode="auto">
            <a:xfrm>
              <a:off x="2528" y="5184"/>
              <a:ext cx="720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4BBE2-C03E-461C-B5A6-5F7E86ED7C0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628650" y="927100"/>
            <a:ext cx="7391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smtClean="0">
                <a:solidFill>
                  <a:schemeClr val="tx2"/>
                </a:solidFill>
                <a:latin typeface="+mj-lt"/>
                <a:ea typeface="+mj-ea"/>
                <a:cs typeface="B Nazanin" pitchFamily="2" charset="-78"/>
              </a:rPr>
              <a:t>Persian@CLEF2009 -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B Nazanin" pitchFamily="2" charset="-78"/>
              </a:rPr>
              <a:t>Participants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1181100" y="152400"/>
            <a:ext cx="767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Persian@CLEF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 Current and Future Research Directions</a:t>
            </a:r>
          </a:p>
        </p:txBody>
      </p:sp>
      <p:sp>
        <p:nvSpPr>
          <p:cNvPr id="16" name="Content Placeholder 5"/>
          <p:cNvSpPr>
            <a:spLocks noGrp="1"/>
          </p:cNvSpPr>
          <p:nvPr>
            <p:ph idx="1"/>
          </p:nvPr>
        </p:nvSpPr>
        <p:spPr>
          <a:xfrm>
            <a:off x="749300" y="1651000"/>
            <a:ext cx="7708900" cy="4673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JHU-APL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dirty="0" smtClean="0"/>
              <a:t>N-gram tokenization (skip n-grams for n=5)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Unine</a:t>
            </a:r>
            <a:endParaRPr lang="en-US" sz="2400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dirty="0" smtClean="0"/>
              <a:t>Developed “light” and “plural” stemmers and blind query expansion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Open Text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dirty="0" smtClean="0"/>
              <a:t>Savoy’s Stemmer and 4-grams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dirty="0" smtClean="0"/>
              <a:t>Pool analysis (with top 10,000 retrieved docs)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Quazvin</a:t>
            </a:r>
            <a:r>
              <a:rPr lang="en-US" sz="2400" dirty="0" smtClean="0"/>
              <a:t> IAU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dirty="0" err="1" smtClean="0"/>
              <a:t>Perstem</a:t>
            </a:r>
            <a:r>
              <a:rPr lang="en-US" sz="2000" dirty="0" smtClean="0"/>
              <a:t> for monolingual runs (</a:t>
            </a:r>
            <a:r>
              <a:rPr lang="en-US" sz="2000" dirty="0" err="1" smtClean="0"/>
              <a:t>Prec</a:t>
            </a:r>
            <a:r>
              <a:rPr lang="en-US" sz="2000" dirty="0" smtClean="0"/>
              <a:t> +91%, </a:t>
            </a:r>
            <a:r>
              <a:rPr lang="en-US" sz="2000" dirty="0" err="1" smtClean="0"/>
              <a:t>Rec</a:t>
            </a:r>
            <a:r>
              <a:rPr lang="en-US" sz="2000" dirty="0" smtClean="0"/>
              <a:t> +43%)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dirty="0" smtClean="0"/>
              <a:t>“Query </a:t>
            </a:r>
            <a:r>
              <a:rPr lang="en-US" sz="2000" dirty="0" err="1" smtClean="0"/>
              <a:t>Wikification</a:t>
            </a:r>
            <a:r>
              <a:rPr lang="en-US" sz="2000" dirty="0" smtClean="0"/>
              <a:t>” Algorithm for bilingual runs</a:t>
            </a:r>
          </a:p>
          <a:p>
            <a:pPr marL="914400" lvl="1" indent="-457200"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0" y="0"/>
            <a:ext cx="1028700" cy="800100"/>
            <a:chOff x="2528" y="4320"/>
            <a:chExt cx="7200" cy="6048"/>
          </a:xfrm>
        </p:grpSpPr>
        <p:sp>
          <p:nvSpPr>
            <p:cNvPr id="26628" name="AutoShape 4"/>
            <p:cNvSpPr>
              <a:spLocks noChangeAspect="1" noChangeArrowheads="1" noTextEdit="1"/>
            </p:cNvSpPr>
            <p:nvPr/>
          </p:nvSpPr>
          <p:spPr bwMode="auto">
            <a:xfrm>
              <a:off x="2528" y="4320"/>
              <a:ext cx="7200" cy="604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7" name="Text Box 3"/>
            <p:cNvSpPr txBox="1">
              <a:spLocks noChangeArrowheads="1"/>
            </p:cNvSpPr>
            <p:nvPr/>
          </p:nvSpPr>
          <p:spPr bwMode="auto">
            <a:xfrm>
              <a:off x="2528" y="5184"/>
              <a:ext cx="720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36000" rIns="36000" bIns="36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 descr="MonoP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562534"/>
            <a:ext cx="6659360" cy="4990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4BBE2-C03E-461C-B5A6-5F7E86ED7C0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628650" y="927100"/>
            <a:ext cx="7391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smtClean="0">
                <a:solidFill>
                  <a:schemeClr val="tx2"/>
                </a:solidFill>
                <a:latin typeface="+mj-lt"/>
                <a:ea typeface="+mj-ea"/>
                <a:cs typeface="B Nazanin" pitchFamily="2" charset="-78"/>
              </a:rPr>
              <a:t>Persian@CLEF2009 -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B Nazanin" pitchFamily="2" charset="-78"/>
              </a:rPr>
              <a:t>Final Results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1181100" y="152400"/>
            <a:ext cx="767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Persian@CLEF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 Current and Future Research Directions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al">
  <a:themeElements>
    <a:clrScheme name="Global 5">
      <a:dk1>
        <a:srgbClr val="000000"/>
      </a:dk1>
      <a:lt1>
        <a:srgbClr val="E9E6D9"/>
      </a:lt1>
      <a:dk2>
        <a:srgbClr val="666633"/>
      </a:dk2>
      <a:lt2>
        <a:srgbClr val="CEC7AA"/>
      </a:lt2>
      <a:accent1>
        <a:srgbClr val="FFFFCC"/>
      </a:accent1>
      <a:accent2>
        <a:srgbClr val="B5E0E3"/>
      </a:accent2>
      <a:accent3>
        <a:srgbClr val="F2F0E9"/>
      </a:accent3>
      <a:accent4>
        <a:srgbClr val="000000"/>
      </a:accent4>
      <a:accent5>
        <a:srgbClr val="FFFFE2"/>
      </a:accent5>
      <a:accent6>
        <a:srgbClr val="A4CBCE"/>
      </a:accent6>
      <a:hlink>
        <a:srgbClr val="B6AB82"/>
      </a:hlink>
      <a:folHlink>
        <a:srgbClr val="A0925E"/>
      </a:folHlink>
    </a:clrScheme>
    <a:fontScheme name="Global">
      <a:majorFont>
        <a:latin typeface="Times New Roman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BFAF7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6219</TotalTime>
  <Words>595</Words>
  <Application>Microsoft PowerPoint</Application>
  <PresentationFormat>On-screen Show (4:3)</PresentationFormat>
  <Paragraphs>168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Global</vt:lpstr>
      <vt:lpstr>Persian@CLEF Current and Future Research Directions</vt:lpstr>
      <vt:lpstr>Persian@CLEF Current and Future Research Directions</vt:lpstr>
      <vt:lpstr>Persian in the Middle East</vt:lpstr>
      <vt:lpstr>Persian@CLEF Current and Future Research Directions</vt:lpstr>
      <vt:lpstr>Slide 5</vt:lpstr>
      <vt:lpstr>Persian Test Collections</vt:lpstr>
      <vt:lpstr>Hamshahri at CLEF 2008 &amp; 2009</vt:lpstr>
      <vt:lpstr>Slide 8</vt:lpstr>
      <vt:lpstr>Slide 9</vt:lpstr>
      <vt:lpstr>Slide 10</vt:lpstr>
      <vt:lpstr>Slide 11</vt:lpstr>
      <vt:lpstr>Slide 12</vt:lpstr>
      <vt:lpstr>Slide 13</vt:lpstr>
      <vt:lpstr>Slide 14</vt:lpstr>
      <vt:lpstr>Persian@CLEF Current and Future Research Directions</vt:lpstr>
      <vt:lpstr>Thanks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Company>Notre Dame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At Home with Technology: Web Page Overview  </dc:title>
  <dc:creator>Anne Kolaczyk</dc:creator>
  <cp:keywords/>
  <cp:lastModifiedBy>ABBAS</cp:lastModifiedBy>
  <cp:revision>143</cp:revision>
  <dcterms:created xsi:type="dcterms:W3CDTF">2004-01-19T15:49:41Z</dcterms:created>
  <dcterms:modified xsi:type="dcterms:W3CDTF">2009-10-01T12:18:17Z</dcterms:modified>
</cp:coreProperties>
</file>