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12"/>
  </p:notesMasterIdLst>
  <p:sldIdLst>
    <p:sldId id="280" r:id="rId2"/>
    <p:sldId id="312" r:id="rId3"/>
    <p:sldId id="313" r:id="rId4"/>
    <p:sldId id="314" r:id="rId5"/>
    <p:sldId id="315" r:id="rId6"/>
    <p:sldId id="320" r:id="rId7"/>
    <p:sldId id="319" r:id="rId8"/>
    <p:sldId id="316" r:id="rId9"/>
    <p:sldId id="317" r:id="rId10"/>
    <p:sldId id="318" r:id="rId11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969"/>
    <a:srgbClr val="2FABFF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8" autoAdjust="0"/>
    <p:restoredTop sz="94718" autoAdjust="0"/>
  </p:normalViewPr>
  <p:slideViewPr>
    <p:cSldViewPr>
      <p:cViewPr>
        <p:scale>
          <a:sx n="75" d="100"/>
          <a:sy n="75" d="100"/>
        </p:scale>
        <p:origin x="-101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C0D9486-3061-4623-923F-942759F5D58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7"/>
          <p:cNvCxnSpPr>
            <a:cxnSpLocks noChangeShapeType="1"/>
          </p:cNvCxnSpPr>
          <p:nvPr/>
        </p:nvCxnSpPr>
        <p:spPr bwMode="auto">
          <a:xfrm>
            <a:off x="323850" y="1341438"/>
            <a:ext cx="8569325" cy="1587"/>
          </a:xfrm>
          <a:prstGeom prst="straightConnector1">
            <a:avLst/>
          </a:prstGeom>
          <a:noFill/>
          <a:ln w="50800">
            <a:solidFill>
              <a:srgbClr val="004969"/>
            </a:solidFill>
            <a:round/>
            <a:headEnd/>
            <a:tailEnd/>
          </a:ln>
        </p:spPr>
      </p:cxnSp>
      <p:cxnSp>
        <p:nvCxnSpPr>
          <p:cNvPr id="5" name="AutoShape 8"/>
          <p:cNvCxnSpPr>
            <a:cxnSpLocks noChangeShapeType="1"/>
          </p:cNvCxnSpPr>
          <p:nvPr/>
        </p:nvCxnSpPr>
        <p:spPr bwMode="auto">
          <a:xfrm>
            <a:off x="287338" y="6091238"/>
            <a:ext cx="8567737" cy="1587"/>
          </a:xfrm>
          <a:prstGeom prst="straightConnector1">
            <a:avLst/>
          </a:prstGeom>
          <a:noFill/>
          <a:ln w="50800">
            <a:solidFill>
              <a:srgbClr val="004969"/>
            </a:solidFill>
            <a:round/>
            <a:headEnd/>
            <a:tailEnd/>
          </a:ln>
        </p:spPr>
      </p:cxnSp>
      <p:pic>
        <p:nvPicPr>
          <p:cNvPr id="6" name="Picture 3" descr="F:\EUROPEAN COMMISSION VIFP\Logo\logos_from_MSpeiser_121005\drapeau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4025" y="6199188"/>
            <a:ext cx="6985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3962400"/>
            <a:ext cx="3962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Steering Committee Meeting</a:t>
            </a:r>
          </a:p>
          <a:p>
            <a:pPr>
              <a:defRPr/>
            </a:pPr>
            <a:r>
              <a:rPr lang="en-US" dirty="0" smtClean="0"/>
              <a:t>1 </a:t>
            </a:r>
            <a:r>
              <a:rPr lang="en-US" dirty="0" err="1" smtClean="0"/>
              <a:t>october</a:t>
            </a:r>
            <a:r>
              <a:rPr lang="en-US" dirty="0" smtClean="0"/>
              <a:t> 2009</a:t>
            </a:r>
            <a:endParaRPr lang="it-IT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35633-284F-432A-86FF-350BF8CEC01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214290"/>
            <a:ext cx="2339975" cy="92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Management Meeting,Segovia     26-27 June 2008 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E266C-4C18-44F2-A776-F09A777F555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115888"/>
            <a:ext cx="2057400" cy="601027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15888"/>
            <a:ext cx="6019800" cy="601027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Management Meeting,Segovia     26-27 June 2008 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463F0-1C16-4BC1-8F47-1E31CAE2882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Management Meeting,Segovia     26-27 June 2008 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67682-5184-4095-A554-8A5921FC624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Management Meeting,Segovia     26-27 June 2008 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8A777-83A7-430A-95AE-CDABD251085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Management Meeting,Segovia     26-27 June 2008 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9D739-AA61-4F4E-9B2A-D3FF2317BC6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Management Meeting,Segovia     26-27 June 2008 </a:t>
            </a: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46C7A-FBD2-4DAA-A9BD-3954485336B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Management Meeting,Segovia     26-27 June 2008 </a:t>
            </a: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D4095-91A9-49C4-BEA3-1B8AFA278CA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Management Meeting,Segovia     26-27 June 2008 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7AFF3-7A3E-4A68-BD47-057179730D2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Management Meeting,Segovia     26-27 June 2008 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7326F-3D26-43EE-9638-2D6ADECFC70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Management Meeting,Segovia     26-27 June 2008 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F2FEF-DC7C-457C-BBC5-DD18B4FCE29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115888"/>
            <a:ext cx="50292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96068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4969"/>
                </a:solidFill>
              </a:defRPr>
            </a:lvl1pPr>
          </a:lstStyle>
          <a:p>
            <a:pPr>
              <a:defRPr/>
            </a:pPr>
            <a:r>
              <a:rPr lang="en-US"/>
              <a:t>Management Meeting,Segovia     26-27 June 2008 </a:t>
            </a:r>
            <a:endParaRPr lang="it-IT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95F1380-3873-4D32-9576-C7C099FDD19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cxnSp>
        <p:nvCxnSpPr>
          <p:cNvPr id="1031" name="AutoShape 7"/>
          <p:cNvCxnSpPr>
            <a:cxnSpLocks noChangeShapeType="1"/>
          </p:cNvCxnSpPr>
          <p:nvPr/>
        </p:nvCxnSpPr>
        <p:spPr bwMode="auto">
          <a:xfrm>
            <a:off x="323850" y="1196975"/>
            <a:ext cx="8569325" cy="1588"/>
          </a:xfrm>
          <a:prstGeom prst="straightConnector1">
            <a:avLst/>
          </a:prstGeom>
          <a:noFill/>
          <a:ln w="50800">
            <a:solidFill>
              <a:srgbClr val="004969"/>
            </a:solidFill>
            <a:round/>
            <a:headEnd/>
            <a:tailEnd/>
          </a:ln>
        </p:spPr>
      </p:cxnSp>
      <p:cxnSp>
        <p:nvCxnSpPr>
          <p:cNvPr id="1032" name="AutoShape 8"/>
          <p:cNvCxnSpPr>
            <a:cxnSpLocks noChangeShapeType="1"/>
          </p:cNvCxnSpPr>
          <p:nvPr/>
        </p:nvCxnSpPr>
        <p:spPr bwMode="auto">
          <a:xfrm>
            <a:off x="287338" y="6091238"/>
            <a:ext cx="8567737" cy="1587"/>
          </a:xfrm>
          <a:prstGeom prst="straightConnector1">
            <a:avLst/>
          </a:prstGeom>
          <a:noFill/>
          <a:ln w="50800">
            <a:solidFill>
              <a:srgbClr val="004969"/>
            </a:solidFill>
            <a:round/>
            <a:headEnd/>
            <a:tailEnd/>
          </a:ln>
        </p:spPr>
      </p:cxnSp>
      <p:pic>
        <p:nvPicPr>
          <p:cNvPr id="1033" name="Picture 3" descr="F:\EUROPEAN COMMISSION VIFP\Logo\logos_from_MSpeiser_121005\drapeau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74025" y="6199188"/>
            <a:ext cx="6985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0825" y="260350"/>
            <a:ext cx="1749407" cy="74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00892" y="285728"/>
            <a:ext cx="184442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ransition>
    <p:wipe dir="r"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496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4969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4969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4969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4969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4969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4969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4969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4969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rgbClr val="00496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800">
          <a:solidFill>
            <a:srgbClr val="004969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4969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004969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004969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004969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004969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004969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004969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it-IT" dirty="0" smtClean="0"/>
              <a:t>CLEF 2009 </a:t>
            </a:r>
            <a:r>
              <a:rPr lang="it-IT" dirty="0" err="1" smtClean="0"/>
              <a:t>Final</a:t>
            </a:r>
            <a:r>
              <a:rPr lang="it-IT" dirty="0" smtClean="0"/>
              <a:t> </a:t>
            </a:r>
            <a:r>
              <a:rPr lang="it-IT" dirty="0" err="1" smtClean="0"/>
              <a:t>Session</a:t>
            </a:r>
            <a:r>
              <a:rPr lang="it-IT" sz="4400" dirty="0" smtClean="0"/>
              <a:t/>
            </a:r>
            <a:br>
              <a:rPr lang="it-IT" sz="4400" dirty="0" smtClean="0"/>
            </a:br>
            <a:endParaRPr lang="it-IT" sz="44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5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r>
              <a:rPr lang="en-US" dirty="0" smtClean="0"/>
              <a:t>CLEF2009 – Final Session</a:t>
            </a:r>
          </a:p>
          <a:p>
            <a:r>
              <a:rPr lang="en-US" dirty="0" smtClean="0"/>
              <a:t>Corfu, 1 October 2009 </a:t>
            </a:r>
            <a:endParaRPr lang="it-IT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Management Meeting,Segovia     26-27 June 2008 </a:t>
            </a:r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571472" y="1505397"/>
            <a:ext cx="764386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eaLnBrk="0" hangingPunct="0"/>
            <a:r>
              <a:rPr lang="en-GB" sz="2200" b="1" i="1" dirty="0" smtClean="0">
                <a:solidFill>
                  <a:srgbClr val="00496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But I know, I leave you all</a:t>
            </a:r>
            <a:endParaRPr lang="it-IT" sz="2200" b="1" i="1" dirty="0" smtClean="0">
              <a:solidFill>
                <a:srgbClr val="004969"/>
              </a:solidFill>
              <a:latin typeface="Arial" pitchFamily="34" charset="0"/>
              <a:cs typeface="Arial" pitchFamily="34" charset="0"/>
            </a:endParaRPr>
          </a:p>
          <a:p>
            <a:pPr lvl="0" indent="449263" algn="just" eaLnBrk="0" hangingPunct="0"/>
            <a:r>
              <a:rPr lang="en-GB" sz="2200" b="1" i="1" dirty="0" smtClean="0">
                <a:solidFill>
                  <a:srgbClr val="00496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In very good hands, you’ll have a ball</a:t>
            </a:r>
          </a:p>
          <a:p>
            <a:pPr lvl="0" indent="449263" algn="just" eaLnBrk="0" hangingPunct="0"/>
            <a:endParaRPr lang="en-GB" sz="2200" b="1" i="1" dirty="0" smtClean="0">
              <a:solidFill>
                <a:srgbClr val="004969"/>
              </a:solidFill>
              <a:latin typeface="Arial" pitchFamily="34" charset="0"/>
              <a:cs typeface="Arial" pitchFamily="34" charset="0"/>
            </a:endParaRPr>
          </a:p>
          <a:p>
            <a:pPr lvl="0" indent="449263" algn="just" eaLnBrk="0" hangingPunct="0"/>
            <a:r>
              <a:rPr lang="en-GB" sz="2200" b="1" i="1" dirty="0" smtClean="0">
                <a:solidFill>
                  <a:srgbClr val="00496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CLEF </a:t>
            </a:r>
            <a:r>
              <a:rPr lang="en-GB" sz="2200" b="1" i="1" dirty="0" err="1" smtClean="0">
                <a:solidFill>
                  <a:srgbClr val="00496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TwentyTen</a:t>
            </a:r>
            <a:r>
              <a:rPr lang="en-GB" sz="2200" b="1" i="1" dirty="0" smtClean="0">
                <a:solidFill>
                  <a:srgbClr val="00496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is an important date</a:t>
            </a:r>
            <a:endParaRPr lang="it-IT" sz="2200" b="1" i="1" dirty="0" smtClean="0">
              <a:solidFill>
                <a:srgbClr val="004969"/>
              </a:solidFill>
              <a:latin typeface="Arial" pitchFamily="34" charset="0"/>
              <a:cs typeface="Arial" pitchFamily="34" charset="0"/>
            </a:endParaRPr>
          </a:p>
          <a:p>
            <a:pPr lvl="0" indent="449263" algn="just" eaLnBrk="0" hangingPunct="0"/>
            <a:r>
              <a:rPr lang="en-GB" sz="2200" b="1" i="1" dirty="0" smtClean="0">
                <a:solidFill>
                  <a:srgbClr val="00496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It’ll be a success, it will be just great</a:t>
            </a:r>
            <a:endParaRPr lang="it-IT" sz="2200" b="1" i="1" dirty="0" smtClean="0">
              <a:solidFill>
                <a:srgbClr val="004969"/>
              </a:solidFill>
              <a:latin typeface="Arial" pitchFamily="34" charset="0"/>
              <a:cs typeface="Arial" pitchFamily="34" charset="0"/>
            </a:endParaRPr>
          </a:p>
          <a:p>
            <a:pPr lvl="0" indent="449263" algn="just" eaLnBrk="0" hangingPunct="0"/>
            <a:endParaRPr lang="en-GB" sz="2200" b="1" i="1" dirty="0" smtClean="0">
              <a:solidFill>
                <a:srgbClr val="004969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49263" algn="just" eaLnBrk="0" hangingPunct="0"/>
            <a:r>
              <a:rPr lang="en-GB" sz="2200" b="1" i="1" dirty="0" smtClean="0">
                <a:solidFill>
                  <a:srgbClr val="00496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It’s a new adventure, a challenging task</a:t>
            </a:r>
            <a:endParaRPr lang="it-IT" sz="2200" b="1" i="1" dirty="0" smtClean="0">
              <a:solidFill>
                <a:srgbClr val="004969"/>
              </a:solidFill>
              <a:latin typeface="Arial" pitchFamily="34" charset="0"/>
              <a:cs typeface="Arial" pitchFamily="34" charset="0"/>
            </a:endParaRPr>
          </a:p>
          <a:p>
            <a:pPr lvl="0" indent="449263" algn="just" eaLnBrk="0" hangingPunct="0"/>
            <a:r>
              <a:rPr lang="en-GB" sz="2200" b="1" i="1" dirty="0" smtClean="0">
                <a:solidFill>
                  <a:srgbClr val="00496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I’ll be thinking of you, while in sun I bask</a:t>
            </a:r>
            <a:endParaRPr lang="it-IT" sz="2200" b="1" i="1" dirty="0" smtClean="0">
              <a:solidFill>
                <a:srgbClr val="004969"/>
              </a:solidFill>
              <a:latin typeface="Arial" pitchFamily="34" charset="0"/>
              <a:cs typeface="Arial" pitchFamily="34" charset="0"/>
            </a:endParaRPr>
          </a:p>
          <a:p>
            <a:pPr lvl="0" indent="449263" algn="just" eaLnBrk="0" hangingPunct="0"/>
            <a:endParaRPr lang="en-GB" sz="2200" b="1" i="1" dirty="0" smtClean="0">
              <a:solidFill>
                <a:srgbClr val="004969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49263" algn="just" eaLnBrk="0" hangingPunct="0"/>
            <a:r>
              <a:rPr lang="en-GB" sz="2200" b="1" i="1" dirty="0" smtClean="0">
                <a:solidFill>
                  <a:srgbClr val="00496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And every so often, at the end of the day</a:t>
            </a:r>
            <a:endParaRPr lang="it-IT" sz="2200" b="1" i="1" dirty="0" smtClean="0">
              <a:solidFill>
                <a:srgbClr val="004969"/>
              </a:solidFill>
              <a:latin typeface="Arial" pitchFamily="34" charset="0"/>
              <a:cs typeface="Arial" pitchFamily="34" charset="0"/>
            </a:endParaRPr>
          </a:p>
          <a:p>
            <a:pPr lvl="0" indent="449263" algn="just" eaLnBrk="0" hangingPunct="0"/>
            <a:r>
              <a:rPr lang="en-GB" sz="2200" b="1" i="1" dirty="0" smtClean="0">
                <a:solidFill>
                  <a:srgbClr val="00496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 will ask myself, what’s happening at CLEF?</a:t>
            </a:r>
            <a:endParaRPr lang="en-GB" sz="2200" b="1" i="1" dirty="0" smtClean="0">
              <a:solidFill>
                <a:srgbClr val="004969"/>
              </a:solidFill>
              <a:latin typeface="Arial" pitchFamily="34" charset="0"/>
              <a:cs typeface="Arial" pitchFamily="34" charset="0"/>
            </a:endParaRPr>
          </a:p>
          <a:p>
            <a:endParaRPr lang="it-IT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4000" b="1" dirty="0" smtClean="0">
                <a:latin typeface="Arial" charset="0"/>
              </a:rPr>
              <a:t>CLEF 2009 </a:t>
            </a:r>
            <a:r>
              <a:rPr lang="it-IT" sz="4000" b="1" dirty="0" err="1" smtClean="0">
                <a:latin typeface="Arial" charset="0"/>
              </a:rPr>
              <a:t>Proceedings</a:t>
            </a:r>
            <a:endParaRPr lang="it-IT" sz="4000" b="1" dirty="0" smtClean="0">
              <a:latin typeface="Arial" charset="0"/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sz="2400" dirty="0" err="1" smtClean="0">
                <a:latin typeface="Arial" charset="0"/>
              </a:rPr>
              <a:t>To</a:t>
            </a:r>
            <a:r>
              <a:rPr lang="it-IT" sz="2400" dirty="0" smtClean="0">
                <a:latin typeface="Arial" charset="0"/>
              </a:rPr>
              <a:t> </a:t>
            </a:r>
            <a:r>
              <a:rPr lang="it-IT" sz="2400" dirty="0" err="1" smtClean="0">
                <a:latin typeface="Arial" charset="0"/>
              </a:rPr>
              <a:t>be</a:t>
            </a:r>
            <a:r>
              <a:rPr lang="it-IT" sz="2400" dirty="0" smtClean="0">
                <a:latin typeface="Arial" charset="0"/>
              </a:rPr>
              <a:t> </a:t>
            </a:r>
            <a:r>
              <a:rPr lang="it-IT" sz="2400" dirty="0" err="1" smtClean="0">
                <a:latin typeface="Arial" charset="0"/>
              </a:rPr>
              <a:t>published</a:t>
            </a:r>
            <a:r>
              <a:rPr lang="it-IT" sz="2400" dirty="0" smtClean="0">
                <a:latin typeface="Arial" charset="0"/>
              </a:rPr>
              <a:t> in </a:t>
            </a:r>
            <a:r>
              <a:rPr lang="it-IT" sz="2400" dirty="0" err="1" smtClean="0">
                <a:latin typeface="Arial" charset="0"/>
              </a:rPr>
              <a:t>Springer</a:t>
            </a:r>
            <a:r>
              <a:rPr lang="it-IT" sz="2400" dirty="0" smtClean="0">
                <a:latin typeface="Arial" charset="0"/>
              </a:rPr>
              <a:t> LNCS (</a:t>
            </a:r>
            <a:r>
              <a:rPr lang="it-IT" sz="2400" dirty="0" err="1" smtClean="0">
                <a:latin typeface="Arial" charset="0"/>
              </a:rPr>
              <a:t>hopefully</a:t>
            </a:r>
            <a:r>
              <a:rPr lang="it-IT" sz="2400" dirty="0" smtClean="0">
                <a:latin typeface="Arial" charset="0"/>
              </a:rPr>
              <a:t>!)</a:t>
            </a:r>
          </a:p>
          <a:p>
            <a:pPr eaLnBrk="1" hangingPunct="1"/>
            <a:r>
              <a:rPr lang="it-IT" sz="2400" dirty="0" err="1" smtClean="0">
                <a:latin typeface="Arial" charset="0"/>
              </a:rPr>
              <a:t>Deadline</a:t>
            </a:r>
            <a:r>
              <a:rPr lang="it-IT" sz="2400" dirty="0" smtClean="0">
                <a:latin typeface="Arial" charset="0"/>
              </a:rPr>
              <a:t> </a:t>
            </a:r>
            <a:r>
              <a:rPr lang="it-IT" sz="2400" dirty="0" err="1" smtClean="0">
                <a:latin typeface="Arial" charset="0"/>
              </a:rPr>
              <a:t>for</a:t>
            </a:r>
            <a:r>
              <a:rPr lang="it-IT" sz="2400" dirty="0" smtClean="0">
                <a:latin typeface="Arial" charset="0"/>
              </a:rPr>
              <a:t> </a:t>
            </a:r>
            <a:r>
              <a:rPr lang="it-IT" sz="2400" dirty="0" err="1" smtClean="0">
                <a:latin typeface="Arial" charset="0"/>
              </a:rPr>
              <a:t>Submission</a:t>
            </a:r>
            <a:r>
              <a:rPr lang="it-IT" sz="2400" dirty="0" smtClean="0">
                <a:latin typeface="Arial" charset="0"/>
              </a:rPr>
              <a:t> </a:t>
            </a:r>
            <a:r>
              <a:rPr lang="it-IT" sz="2400" dirty="0" err="1" smtClean="0">
                <a:latin typeface="Arial" charset="0"/>
              </a:rPr>
              <a:t>of</a:t>
            </a:r>
            <a:r>
              <a:rPr lang="it-IT" sz="2400" dirty="0" smtClean="0">
                <a:latin typeface="Arial" charset="0"/>
              </a:rPr>
              <a:t> </a:t>
            </a:r>
            <a:r>
              <a:rPr lang="it-IT" sz="2400" dirty="0" err="1" smtClean="0">
                <a:latin typeface="Arial" charset="0"/>
              </a:rPr>
              <a:t>Papers</a:t>
            </a:r>
            <a:r>
              <a:rPr lang="it-IT" sz="2400" dirty="0" smtClean="0">
                <a:latin typeface="Arial" charset="0"/>
              </a:rPr>
              <a:t>: 29 </a:t>
            </a:r>
            <a:r>
              <a:rPr lang="it-IT" sz="2400" dirty="0" err="1" smtClean="0">
                <a:latin typeface="Arial" charset="0"/>
              </a:rPr>
              <a:t>November</a:t>
            </a:r>
            <a:endParaRPr lang="it-IT" sz="2400" dirty="0" smtClean="0">
              <a:latin typeface="Arial" charset="0"/>
            </a:endParaRPr>
          </a:p>
          <a:p>
            <a:pPr lvl="1" eaLnBrk="1" hangingPunct="1"/>
            <a:r>
              <a:rPr lang="it-IT" sz="2000" dirty="0" err="1" smtClean="0">
                <a:latin typeface="Arial" charset="0"/>
              </a:rPr>
              <a:t>Guidelines</a:t>
            </a:r>
            <a:r>
              <a:rPr lang="it-IT" sz="2000" dirty="0" smtClean="0">
                <a:latin typeface="Arial" charset="0"/>
              </a:rPr>
              <a:t> – </a:t>
            </a:r>
            <a:r>
              <a:rPr lang="it-IT" sz="2000" dirty="0" err="1" smtClean="0">
                <a:latin typeface="Arial" charset="0"/>
              </a:rPr>
              <a:t>see</a:t>
            </a:r>
            <a:r>
              <a:rPr lang="it-IT" sz="2000" dirty="0" smtClean="0">
                <a:latin typeface="Arial" charset="0"/>
              </a:rPr>
              <a:t> </a:t>
            </a:r>
            <a:r>
              <a:rPr lang="it-IT" sz="2000" dirty="0" err="1" smtClean="0">
                <a:latin typeface="Arial" charset="0"/>
              </a:rPr>
              <a:t>Springer</a:t>
            </a:r>
            <a:r>
              <a:rPr lang="it-IT" sz="2000" dirty="0" smtClean="0">
                <a:latin typeface="Arial" charset="0"/>
              </a:rPr>
              <a:t> LNCS </a:t>
            </a:r>
            <a:r>
              <a:rPr lang="it-IT" sz="2000" dirty="0" err="1" smtClean="0">
                <a:latin typeface="Arial" charset="0"/>
              </a:rPr>
              <a:t>Instructions</a:t>
            </a:r>
            <a:r>
              <a:rPr lang="it-IT" sz="2000" dirty="0" smtClean="0">
                <a:latin typeface="Arial" charset="0"/>
              </a:rPr>
              <a:t> </a:t>
            </a:r>
            <a:r>
              <a:rPr lang="it-IT" sz="2000" dirty="0" err="1" smtClean="0">
                <a:latin typeface="Arial" charset="0"/>
              </a:rPr>
              <a:t>for</a:t>
            </a:r>
            <a:r>
              <a:rPr lang="it-IT" sz="2000" dirty="0" smtClean="0">
                <a:latin typeface="Arial" charset="0"/>
              </a:rPr>
              <a:t> </a:t>
            </a:r>
            <a:r>
              <a:rPr lang="it-IT" sz="2000" dirty="0" err="1" smtClean="0">
                <a:latin typeface="Arial" charset="0"/>
              </a:rPr>
              <a:t>authors</a:t>
            </a:r>
            <a:endParaRPr lang="it-IT" sz="2000" dirty="0" smtClean="0">
              <a:latin typeface="Arial" charset="0"/>
            </a:endParaRPr>
          </a:p>
          <a:p>
            <a:pPr lvl="1" eaLnBrk="1" hangingPunct="1"/>
            <a:r>
              <a:rPr lang="it-IT" sz="2000" dirty="0" err="1" smtClean="0">
                <a:latin typeface="Arial" charset="0"/>
              </a:rPr>
              <a:t>Papers</a:t>
            </a:r>
            <a:r>
              <a:rPr lang="it-IT" sz="2000" dirty="0" smtClean="0">
                <a:latin typeface="Arial" charset="0"/>
              </a:rPr>
              <a:t> </a:t>
            </a:r>
            <a:r>
              <a:rPr lang="it-IT" sz="2000" dirty="0" err="1" smtClean="0">
                <a:latin typeface="Arial" charset="0"/>
              </a:rPr>
              <a:t>must</a:t>
            </a:r>
            <a:r>
              <a:rPr lang="it-IT" sz="2000" dirty="0" smtClean="0">
                <a:latin typeface="Arial" charset="0"/>
              </a:rPr>
              <a:t> </a:t>
            </a:r>
            <a:r>
              <a:rPr lang="it-IT" sz="2000" dirty="0" err="1" smtClean="0">
                <a:latin typeface="Arial" charset="0"/>
              </a:rPr>
              <a:t>be</a:t>
            </a:r>
            <a:r>
              <a:rPr lang="it-IT" sz="2000" dirty="0" smtClean="0">
                <a:latin typeface="Arial" charset="0"/>
              </a:rPr>
              <a:t> </a:t>
            </a:r>
            <a:r>
              <a:rPr lang="it-IT" sz="2000" dirty="0" err="1" smtClean="0">
                <a:latin typeface="Arial" charset="0"/>
              </a:rPr>
              <a:t>track</a:t>
            </a:r>
            <a:r>
              <a:rPr lang="it-IT" sz="2000" dirty="0" smtClean="0">
                <a:latin typeface="Arial" charset="0"/>
              </a:rPr>
              <a:t> </a:t>
            </a:r>
            <a:r>
              <a:rPr lang="it-IT" sz="2000" dirty="0" err="1" smtClean="0">
                <a:latin typeface="Arial" charset="0"/>
              </a:rPr>
              <a:t>specific</a:t>
            </a:r>
            <a:r>
              <a:rPr lang="it-IT" sz="2000" dirty="0" smtClean="0">
                <a:latin typeface="Arial" charset="0"/>
              </a:rPr>
              <a:t>: </a:t>
            </a:r>
          </a:p>
          <a:p>
            <a:pPr lvl="2" eaLnBrk="1" hangingPunct="1"/>
            <a:r>
              <a:rPr lang="it-IT" sz="1800" dirty="0" err="1" smtClean="0">
                <a:latin typeface="Arial" charset="0"/>
              </a:rPr>
              <a:t>for</a:t>
            </a:r>
            <a:r>
              <a:rPr lang="it-IT" sz="1800" dirty="0" smtClean="0">
                <a:latin typeface="Arial" charset="0"/>
              </a:rPr>
              <a:t> </a:t>
            </a:r>
            <a:r>
              <a:rPr lang="it-IT" sz="1800" dirty="0" err="1" smtClean="0">
                <a:latin typeface="Arial" charset="0"/>
              </a:rPr>
              <a:t>each</a:t>
            </a:r>
            <a:r>
              <a:rPr lang="it-IT" sz="1800" dirty="0" smtClean="0">
                <a:latin typeface="Arial" charset="0"/>
              </a:rPr>
              <a:t> </a:t>
            </a:r>
            <a:r>
              <a:rPr lang="it-IT" sz="1800" dirty="0" err="1" smtClean="0">
                <a:latin typeface="Arial" charset="0"/>
              </a:rPr>
              <a:t>group</a:t>
            </a:r>
            <a:r>
              <a:rPr lang="it-IT" sz="1800" dirty="0" smtClean="0">
                <a:latin typeface="Arial" charset="0"/>
              </a:rPr>
              <a:t> (</a:t>
            </a:r>
            <a:r>
              <a:rPr lang="it-IT" sz="1800" dirty="0" err="1" smtClean="0">
                <a:latin typeface="Arial" charset="0"/>
              </a:rPr>
              <a:t>not</a:t>
            </a:r>
            <a:r>
              <a:rPr lang="it-IT" sz="1800" dirty="0" smtClean="0">
                <a:latin typeface="Arial" charset="0"/>
              </a:rPr>
              <a:t> </a:t>
            </a:r>
            <a:r>
              <a:rPr lang="it-IT" sz="1800" dirty="0" err="1" smtClean="0">
                <a:latin typeface="Arial" charset="0"/>
              </a:rPr>
              <a:t>Institution</a:t>
            </a:r>
            <a:r>
              <a:rPr lang="it-IT" sz="1800" dirty="0" smtClean="0">
                <a:latin typeface="Arial" charset="0"/>
              </a:rPr>
              <a:t>): </a:t>
            </a:r>
            <a:r>
              <a:rPr lang="it-IT" sz="1800" dirty="0" err="1" smtClean="0">
                <a:latin typeface="Arial" charset="0"/>
              </a:rPr>
              <a:t>main</a:t>
            </a:r>
            <a:r>
              <a:rPr lang="it-IT" sz="1800" dirty="0" smtClean="0">
                <a:latin typeface="Arial" charset="0"/>
              </a:rPr>
              <a:t> </a:t>
            </a:r>
            <a:r>
              <a:rPr lang="it-IT" sz="1800" dirty="0" err="1" smtClean="0">
                <a:latin typeface="Arial" charset="0"/>
              </a:rPr>
              <a:t>paper</a:t>
            </a:r>
            <a:r>
              <a:rPr lang="it-IT" sz="1800" dirty="0" smtClean="0">
                <a:latin typeface="Arial" charset="0"/>
              </a:rPr>
              <a:t> 8 p. </a:t>
            </a:r>
            <a:r>
              <a:rPr lang="it-IT" sz="1800" dirty="0" err="1" smtClean="0">
                <a:latin typeface="Arial" charset="0"/>
              </a:rPr>
              <a:t>max</a:t>
            </a:r>
            <a:r>
              <a:rPr lang="it-IT" sz="1800" dirty="0" smtClean="0">
                <a:latin typeface="Arial" charset="0"/>
              </a:rPr>
              <a:t> </a:t>
            </a:r>
            <a:r>
              <a:rPr lang="it-IT" sz="1800" dirty="0" err="1" smtClean="0">
                <a:latin typeface="Arial" charset="0"/>
              </a:rPr>
              <a:t>any</a:t>
            </a:r>
            <a:r>
              <a:rPr lang="it-IT" sz="1800" dirty="0" smtClean="0">
                <a:latin typeface="Arial" charset="0"/>
              </a:rPr>
              <a:t> </a:t>
            </a:r>
            <a:r>
              <a:rPr lang="it-IT" sz="1800" dirty="0" err="1" smtClean="0">
                <a:latin typeface="Arial" charset="0"/>
              </a:rPr>
              <a:t>additional</a:t>
            </a:r>
            <a:r>
              <a:rPr lang="it-IT" sz="1800" dirty="0" smtClean="0">
                <a:latin typeface="Arial" charset="0"/>
              </a:rPr>
              <a:t> </a:t>
            </a:r>
            <a:r>
              <a:rPr lang="it-IT" sz="1800" dirty="0" err="1" smtClean="0">
                <a:latin typeface="Arial" charset="0"/>
              </a:rPr>
              <a:t>papers</a:t>
            </a:r>
            <a:r>
              <a:rPr lang="it-IT" sz="1800" dirty="0" smtClean="0">
                <a:latin typeface="Arial" charset="0"/>
              </a:rPr>
              <a:t> – </a:t>
            </a:r>
            <a:r>
              <a:rPr lang="it-IT" sz="1800" dirty="0" err="1" smtClean="0">
                <a:latin typeface="Arial" charset="0"/>
              </a:rPr>
              <a:t>max</a:t>
            </a:r>
            <a:r>
              <a:rPr lang="it-IT" sz="1800" dirty="0" smtClean="0">
                <a:latin typeface="Arial" charset="0"/>
              </a:rPr>
              <a:t> 4 p.</a:t>
            </a:r>
          </a:p>
          <a:p>
            <a:pPr lvl="1" eaLnBrk="1" hangingPunct="1"/>
            <a:r>
              <a:rPr lang="it-IT" sz="2000" dirty="0" err="1" smtClean="0">
                <a:latin typeface="Arial" charset="0"/>
              </a:rPr>
              <a:t>Remember</a:t>
            </a:r>
            <a:r>
              <a:rPr lang="it-IT" sz="2000" dirty="0" smtClean="0">
                <a:latin typeface="Arial" charset="0"/>
              </a:rPr>
              <a:t> LNCS </a:t>
            </a:r>
            <a:r>
              <a:rPr lang="it-IT" sz="2000" dirty="0" err="1" smtClean="0">
                <a:latin typeface="Arial" charset="0"/>
              </a:rPr>
              <a:t>papers</a:t>
            </a:r>
            <a:r>
              <a:rPr lang="it-IT" sz="2000" dirty="0" smtClean="0">
                <a:latin typeface="Arial" charset="0"/>
              </a:rPr>
              <a:t> are </a:t>
            </a:r>
            <a:r>
              <a:rPr lang="it-IT" sz="2000" dirty="0" err="1" smtClean="0">
                <a:latin typeface="Arial" charset="0"/>
              </a:rPr>
              <a:t>scientific</a:t>
            </a:r>
            <a:r>
              <a:rPr lang="it-IT" sz="2000" dirty="0" smtClean="0">
                <a:latin typeface="Arial" charset="0"/>
              </a:rPr>
              <a:t> </a:t>
            </a:r>
            <a:r>
              <a:rPr lang="it-IT" sz="2000" dirty="0" err="1" smtClean="0">
                <a:latin typeface="Arial" charset="0"/>
              </a:rPr>
              <a:t>papers</a:t>
            </a:r>
            <a:r>
              <a:rPr lang="it-IT" sz="2000" dirty="0" smtClean="0">
                <a:latin typeface="Arial" charset="0"/>
              </a:rPr>
              <a:t> – </a:t>
            </a:r>
            <a:r>
              <a:rPr lang="it-IT" sz="2000" dirty="0" err="1" smtClean="0">
                <a:latin typeface="Arial" charset="0"/>
              </a:rPr>
              <a:t>distinct</a:t>
            </a:r>
            <a:r>
              <a:rPr lang="it-IT" sz="2000" dirty="0" smtClean="0">
                <a:latin typeface="Arial" charset="0"/>
              </a:rPr>
              <a:t> </a:t>
            </a:r>
            <a:r>
              <a:rPr lang="it-IT" sz="2000" dirty="0" err="1" smtClean="0">
                <a:latin typeface="Arial" charset="0"/>
              </a:rPr>
              <a:t>from</a:t>
            </a:r>
            <a:r>
              <a:rPr lang="it-IT" sz="2000" dirty="0" smtClean="0">
                <a:latin typeface="Arial" charset="0"/>
              </a:rPr>
              <a:t> </a:t>
            </a:r>
            <a:r>
              <a:rPr lang="it-IT" sz="2000" dirty="0" err="1" smtClean="0">
                <a:latin typeface="Arial" charset="0"/>
              </a:rPr>
              <a:t>Working</a:t>
            </a:r>
            <a:r>
              <a:rPr lang="it-IT" sz="2000" dirty="0" smtClean="0">
                <a:latin typeface="Arial" charset="0"/>
              </a:rPr>
              <a:t> Notes </a:t>
            </a:r>
            <a:r>
              <a:rPr lang="it-IT" sz="2000" dirty="0" err="1" smtClean="0">
                <a:latin typeface="Arial" charset="0"/>
              </a:rPr>
              <a:t>reports</a:t>
            </a:r>
            <a:endParaRPr lang="it-IT" sz="2000" dirty="0" smtClean="0">
              <a:latin typeface="Arial" charset="0"/>
            </a:endParaRPr>
          </a:p>
          <a:p>
            <a:pPr lvl="1" eaLnBrk="1" hangingPunct="1"/>
            <a:r>
              <a:rPr lang="it-IT" sz="2000" dirty="0" err="1" smtClean="0">
                <a:latin typeface="Arial" charset="0"/>
              </a:rPr>
              <a:t>Submission</a:t>
            </a:r>
            <a:r>
              <a:rPr lang="it-IT" sz="2000" dirty="0" smtClean="0">
                <a:latin typeface="Arial" charset="0"/>
              </a:rPr>
              <a:t> procedure </a:t>
            </a:r>
            <a:r>
              <a:rPr lang="it-IT" sz="2000" dirty="0" err="1" smtClean="0">
                <a:latin typeface="Arial" charset="0"/>
              </a:rPr>
              <a:t>as</a:t>
            </a:r>
            <a:r>
              <a:rPr lang="it-IT" sz="2000" dirty="0" smtClean="0">
                <a:latin typeface="Arial" charset="0"/>
              </a:rPr>
              <a:t> last </a:t>
            </a:r>
            <a:r>
              <a:rPr lang="it-IT" sz="2000" dirty="0" err="1" smtClean="0">
                <a:latin typeface="Arial" charset="0"/>
              </a:rPr>
              <a:t>year</a:t>
            </a:r>
            <a:r>
              <a:rPr lang="it-IT" sz="2000" dirty="0" smtClean="0">
                <a:latin typeface="Arial" charset="0"/>
              </a:rPr>
              <a:t> – information </a:t>
            </a:r>
            <a:r>
              <a:rPr lang="it-IT" sz="2000" dirty="0" err="1" smtClean="0">
                <a:latin typeface="Arial" charset="0"/>
              </a:rPr>
              <a:t>will</a:t>
            </a:r>
            <a:r>
              <a:rPr lang="it-IT" sz="2000" dirty="0" smtClean="0">
                <a:latin typeface="Arial" charset="0"/>
              </a:rPr>
              <a:t> </a:t>
            </a:r>
            <a:r>
              <a:rPr lang="it-IT" sz="2000" dirty="0" err="1" smtClean="0">
                <a:latin typeface="Arial" charset="0"/>
              </a:rPr>
              <a:t>be</a:t>
            </a:r>
            <a:r>
              <a:rPr lang="it-IT" sz="2000" dirty="0" smtClean="0">
                <a:latin typeface="Arial" charset="0"/>
              </a:rPr>
              <a:t> </a:t>
            </a:r>
            <a:r>
              <a:rPr lang="it-IT" sz="2000" dirty="0" err="1" smtClean="0">
                <a:latin typeface="Arial" charset="0"/>
              </a:rPr>
              <a:t>circulated</a:t>
            </a:r>
            <a:r>
              <a:rPr lang="it-IT" sz="2000" dirty="0" smtClean="0">
                <a:latin typeface="Arial" charset="0"/>
              </a:rPr>
              <a:t> </a:t>
            </a:r>
            <a:r>
              <a:rPr lang="it-IT" sz="2000" dirty="0" err="1" smtClean="0">
                <a:latin typeface="Arial" charset="0"/>
              </a:rPr>
              <a:t>by</a:t>
            </a:r>
            <a:r>
              <a:rPr lang="it-IT" sz="2000" dirty="0" smtClean="0">
                <a:latin typeface="Arial" charset="0"/>
              </a:rPr>
              <a:t> </a:t>
            </a:r>
            <a:r>
              <a:rPr lang="it-IT" sz="2000" dirty="0" err="1" smtClean="0">
                <a:latin typeface="Arial" charset="0"/>
              </a:rPr>
              <a:t>mid-October</a:t>
            </a:r>
            <a:r>
              <a:rPr lang="it-IT" sz="2000" dirty="0" smtClean="0">
                <a:latin typeface="Arial" charset="0"/>
              </a:rPr>
              <a:t> </a:t>
            </a:r>
            <a:r>
              <a:rPr lang="it-IT" sz="2000" dirty="0" err="1" smtClean="0">
                <a:latin typeface="Arial" charset="0"/>
              </a:rPr>
              <a:t>by</a:t>
            </a:r>
            <a:r>
              <a:rPr lang="it-IT" sz="2000" dirty="0" smtClean="0">
                <a:latin typeface="Arial" charset="0"/>
              </a:rPr>
              <a:t> </a:t>
            </a:r>
            <a:r>
              <a:rPr lang="it-IT" sz="2000" dirty="0" err="1" smtClean="0">
                <a:latin typeface="Arial" charset="0"/>
              </a:rPr>
              <a:t>Managing</a:t>
            </a:r>
            <a:r>
              <a:rPr lang="it-IT" sz="2000" dirty="0" smtClean="0">
                <a:latin typeface="Arial" charset="0"/>
              </a:rPr>
              <a:t> </a:t>
            </a:r>
            <a:r>
              <a:rPr lang="it-IT" sz="2000" dirty="0" err="1" smtClean="0">
                <a:latin typeface="Arial" charset="0"/>
              </a:rPr>
              <a:t>Editor</a:t>
            </a:r>
            <a:r>
              <a:rPr lang="it-IT" sz="2000" dirty="0" smtClean="0">
                <a:latin typeface="Arial" charset="0"/>
              </a:rPr>
              <a:t>: Danilo Giampiccolo</a:t>
            </a:r>
          </a:p>
          <a:p>
            <a:pPr lvl="1" eaLnBrk="1" hangingPunct="1"/>
            <a:r>
              <a:rPr lang="it-IT" sz="2000" dirty="0" err="1" smtClean="0">
                <a:latin typeface="Arial" charset="0"/>
              </a:rPr>
              <a:t>Details</a:t>
            </a:r>
            <a:r>
              <a:rPr lang="it-IT" sz="2000" dirty="0" smtClean="0">
                <a:latin typeface="Arial" charset="0"/>
              </a:rPr>
              <a:t> on CLEF website</a:t>
            </a:r>
          </a:p>
        </p:txBody>
      </p:sp>
      <p:sp>
        <p:nvSpPr>
          <p:cNvPr id="5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r>
              <a:rPr lang="en-US" dirty="0" smtClean="0"/>
              <a:t>CLEF2009 – Final Session</a:t>
            </a:r>
          </a:p>
          <a:p>
            <a:r>
              <a:rPr lang="en-US" dirty="0" smtClean="0"/>
              <a:t>Corfu, 1 October 2009 </a:t>
            </a:r>
            <a:endParaRPr lang="it-IT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 smtClean="0"/>
              <a:t>CLEF 2010</a:t>
            </a:r>
          </a:p>
        </p:txBody>
      </p:sp>
      <p:sp>
        <p:nvSpPr>
          <p:cNvPr id="512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itchFamily="2" charset="2"/>
              <a:buChar char="§"/>
            </a:pPr>
            <a:r>
              <a:rPr lang="it-IT" b="1" dirty="0" smtClean="0"/>
              <a:t>CLEF 2000 – 2009: </a:t>
            </a:r>
            <a:r>
              <a:rPr lang="it-IT" b="1" dirty="0" err="1" smtClean="0"/>
              <a:t>central</a:t>
            </a:r>
            <a:r>
              <a:rPr lang="it-IT" b="1" dirty="0" smtClean="0"/>
              <a:t> </a:t>
            </a:r>
            <a:r>
              <a:rPr lang="it-IT" b="1" dirty="0" err="1" smtClean="0"/>
              <a:t>coordination</a:t>
            </a:r>
            <a:r>
              <a:rPr lang="it-IT" b="1" dirty="0" smtClean="0"/>
              <a:t> </a:t>
            </a:r>
            <a:r>
              <a:rPr lang="it-IT" b="1" dirty="0" err="1" smtClean="0"/>
              <a:t>funded</a:t>
            </a:r>
            <a:r>
              <a:rPr lang="it-IT" b="1" dirty="0" smtClean="0"/>
              <a:t> </a:t>
            </a:r>
            <a:r>
              <a:rPr lang="it-IT" b="1" dirty="0" err="1" smtClean="0"/>
              <a:t>by</a:t>
            </a:r>
            <a:r>
              <a:rPr lang="it-IT" b="1" dirty="0" smtClean="0"/>
              <a:t> </a:t>
            </a:r>
            <a:r>
              <a:rPr lang="it-IT" b="1" dirty="0" err="1" smtClean="0"/>
              <a:t>projects</a:t>
            </a:r>
            <a:r>
              <a:rPr lang="it-IT" b="1" dirty="0" smtClean="0"/>
              <a:t> under FP5, FP6, FP7</a:t>
            </a:r>
          </a:p>
        </p:txBody>
      </p:sp>
      <p:sp>
        <p:nvSpPr>
          <p:cNvPr id="5124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r>
              <a:rPr lang="en-US" dirty="0" smtClean="0"/>
              <a:t>CLEF2009 – Final Session</a:t>
            </a:r>
          </a:p>
          <a:p>
            <a:r>
              <a:rPr lang="en-US" dirty="0" smtClean="0"/>
              <a:t>Corfu, 1 October 2009 </a:t>
            </a:r>
            <a:endParaRPr lang="it-IT" dirty="0" smtClean="0"/>
          </a:p>
        </p:txBody>
      </p:sp>
      <p:pic>
        <p:nvPicPr>
          <p:cNvPr id="5" name="Picture 10" descr="TrebleCLEF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2571744"/>
            <a:ext cx="23034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DELOS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714620"/>
            <a:ext cx="857250" cy="857250"/>
          </a:xfrm>
          <a:prstGeom prst="rect">
            <a:avLst/>
          </a:prstGeom>
          <a:noFill/>
        </p:spPr>
      </p:pic>
      <p:sp>
        <p:nvSpPr>
          <p:cNvPr id="7" name="CasellaDiTesto 6"/>
          <p:cNvSpPr txBox="1"/>
          <p:nvPr/>
        </p:nvSpPr>
        <p:spPr>
          <a:xfrm>
            <a:off x="2857488" y="2786058"/>
            <a:ext cx="2855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err="1" smtClean="0">
                <a:solidFill>
                  <a:srgbClr val="002060"/>
                </a:solidFill>
              </a:rPr>
              <a:t>DigiCult</a:t>
            </a:r>
            <a:r>
              <a:rPr lang="it-IT" sz="2800" b="1" dirty="0" smtClean="0">
                <a:solidFill>
                  <a:srgbClr val="002060"/>
                </a:solidFill>
              </a:rPr>
              <a:t> </a:t>
            </a:r>
            <a:r>
              <a:rPr lang="it-IT" sz="2800" b="1" dirty="0" err="1" smtClean="0">
                <a:solidFill>
                  <a:srgbClr val="002060"/>
                </a:solidFill>
              </a:rPr>
              <a:t>Unit</a:t>
            </a:r>
            <a:endParaRPr lang="it-IT" sz="2800" b="1" dirty="0">
              <a:solidFill>
                <a:srgbClr val="00206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071538" y="4000504"/>
            <a:ext cx="7358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it-IT" sz="2800" b="1" dirty="0" smtClean="0">
                <a:solidFill>
                  <a:srgbClr val="002060"/>
                </a:solidFill>
              </a:rPr>
              <a:t>  CLEF 2010: No </a:t>
            </a:r>
            <a:r>
              <a:rPr lang="it-IT" sz="2800" b="1" dirty="0" err="1" smtClean="0">
                <a:solidFill>
                  <a:srgbClr val="002060"/>
                </a:solidFill>
              </a:rPr>
              <a:t>European</a:t>
            </a:r>
            <a:r>
              <a:rPr lang="it-IT" sz="2800" b="1" dirty="0" smtClean="0">
                <a:solidFill>
                  <a:srgbClr val="002060"/>
                </a:solidFill>
              </a:rPr>
              <a:t> </a:t>
            </a:r>
            <a:r>
              <a:rPr lang="it-IT" sz="2800" b="1" dirty="0" err="1" smtClean="0">
                <a:solidFill>
                  <a:srgbClr val="002060"/>
                </a:solidFill>
              </a:rPr>
              <a:t>funding</a:t>
            </a:r>
            <a:endParaRPr lang="it-IT" sz="2800" b="1" dirty="0">
              <a:solidFill>
                <a:srgbClr val="00206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428728" y="5000636"/>
            <a:ext cx="7500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it-IT" sz="2800" b="1" dirty="0" smtClean="0">
                <a:solidFill>
                  <a:srgbClr val="002060"/>
                </a:solidFill>
              </a:rPr>
              <a:t>  CLEF 2010: A New </a:t>
            </a:r>
            <a:r>
              <a:rPr lang="it-IT" sz="2800" b="1" dirty="0" err="1" smtClean="0">
                <a:solidFill>
                  <a:srgbClr val="002060"/>
                </a:solidFill>
              </a:rPr>
              <a:t>Cycle</a:t>
            </a:r>
            <a:r>
              <a:rPr lang="it-IT" sz="2800" b="1" dirty="0" smtClean="0">
                <a:solidFill>
                  <a:srgbClr val="002060"/>
                </a:solidFill>
              </a:rPr>
              <a:t> </a:t>
            </a:r>
            <a:r>
              <a:rPr lang="it-IT" sz="2800" b="1" dirty="0" err="1" smtClean="0">
                <a:solidFill>
                  <a:srgbClr val="002060"/>
                </a:solidFill>
              </a:rPr>
              <a:t>Begins</a:t>
            </a:r>
            <a:endParaRPr lang="it-IT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  <p:bldP spid="9" grpId="0"/>
      <p:bldP spid="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 smtClean="0"/>
              <a:t>CLEF 2010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158" y="1285860"/>
            <a:ext cx="8229600" cy="4525963"/>
          </a:xfrm>
        </p:spPr>
        <p:txBody>
          <a:bodyPr/>
          <a:lstStyle/>
          <a:p>
            <a:r>
              <a:rPr lang="it-IT" dirty="0" err="1" smtClean="0"/>
              <a:t>Analyse</a:t>
            </a:r>
            <a:r>
              <a:rPr lang="it-IT" dirty="0" smtClean="0"/>
              <a:t> the </a:t>
            </a:r>
            <a:r>
              <a:rPr lang="it-IT" dirty="0" err="1" smtClean="0"/>
              <a:t>results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ten </a:t>
            </a:r>
            <a:r>
              <a:rPr lang="it-IT" dirty="0" err="1" smtClean="0"/>
              <a:t>yrs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CLEF</a:t>
            </a:r>
          </a:p>
          <a:p>
            <a:endParaRPr lang="it-IT" sz="1000" dirty="0" smtClean="0"/>
          </a:p>
          <a:p>
            <a:r>
              <a:rPr lang="it-IT" dirty="0" err="1" smtClean="0"/>
              <a:t>Assess</a:t>
            </a:r>
            <a:r>
              <a:rPr lang="it-IT" dirty="0" smtClean="0"/>
              <a:t> the </a:t>
            </a:r>
            <a:r>
              <a:rPr lang="it-IT" dirty="0" err="1" smtClean="0"/>
              <a:t>current</a:t>
            </a:r>
            <a:r>
              <a:rPr lang="it-IT" dirty="0" smtClean="0"/>
              <a:t> </a:t>
            </a:r>
            <a:r>
              <a:rPr lang="it-IT" dirty="0" err="1" smtClean="0"/>
              <a:t>state-of-the-art</a:t>
            </a:r>
            <a:r>
              <a:rPr lang="it-IT" dirty="0" smtClean="0"/>
              <a:t> in MLIA domain</a:t>
            </a:r>
          </a:p>
          <a:p>
            <a:endParaRPr lang="it-IT" sz="1000" dirty="0" smtClean="0"/>
          </a:p>
          <a:p>
            <a:r>
              <a:rPr lang="it-IT" dirty="0" smtClean="0"/>
              <a:t>Investigate </a:t>
            </a:r>
            <a:r>
              <a:rPr lang="it-IT" dirty="0" err="1" smtClean="0"/>
              <a:t>new</a:t>
            </a:r>
            <a:r>
              <a:rPr lang="it-IT" dirty="0" smtClean="0"/>
              <a:t> </a:t>
            </a:r>
            <a:r>
              <a:rPr lang="it-IT" dirty="0" err="1" smtClean="0"/>
              <a:t>methodologies</a:t>
            </a:r>
            <a:r>
              <a:rPr lang="it-IT" dirty="0" smtClean="0"/>
              <a:t> and </a:t>
            </a:r>
            <a:r>
              <a:rPr lang="it-IT" dirty="0" err="1" smtClean="0"/>
              <a:t>metrics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evaluation</a:t>
            </a:r>
            <a:endParaRPr lang="it-IT" dirty="0" smtClean="0"/>
          </a:p>
          <a:p>
            <a:endParaRPr lang="it-IT" sz="1000" dirty="0" smtClean="0"/>
          </a:p>
          <a:p>
            <a:r>
              <a:rPr lang="it-IT" dirty="0" smtClean="0"/>
              <a:t>Goal - </a:t>
            </a:r>
            <a:r>
              <a:rPr lang="it-IT" dirty="0" err="1" smtClean="0"/>
              <a:t>deeper</a:t>
            </a:r>
            <a:r>
              <a:rPr lang="it-IT" dirty="0" smtClean="0"/>
              <a:t> </a:t>
            </a:r>
            <a:r>
              <a:rPr lang="it-IT" dirty="0" err="1" smtClean="0"/>
              <a:t>understanding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interactions</a:t>
            </a:r>
            <a:r>
              <a:rPr lang="it-IT" dirty="0" smtClean="0"/>
              <a:t> </a:t>
            </a:r>
            <a:r>
              <a:rPr lang="it-IT" dirty="0" err="1" smtClean="0"/>
              <a:t>between</a:t>
            </a:r>
            <a:r>
              <a:rPr lang="it-IT" dirty="0" smtClean="0"/>
              <a:t> </a:t>
            </a:r>
            <a:r>
              <a:rPr lang="it-IT" dirty="0" err="1" smtClean="0"/>
              <a:t>users</a:t>
            </a:r>
            <a:r>
              <a:rPr lang="it-IT" dirty="0" smtClean="0"/>
              <a:t>, </a:t>
            </a:r>
            <a:r>
              <a:rPr lang="it-IT" dirty="0" err="1" smtClean="0"/>
              <a:t>contents</a:t>
            </a:r>
            <a:r>
              <a:rPr lang="it-IT" dirty="0" smtClean="0"/>
              <a:t>, </a:t>
            </a:r>
            <a:r>
              <a:rPr lang="it-IT" dirty="0" err="1" smtClean="0"/>
              <a:t>languages</a:t>
            </a:r>
            <a:r>
              <a:rPr lang="it-IT" dirty="0" smtClean="0"/>
              <a:t> &amp; </a:t>
            </a:r>
            <a:r>
              <a:rPr lang="it-IT" dirty="0" err="1" smtClean="0"/>
              <a:t>tasks</a:t>
            </a:r>
            <a:r>
              <a:rPr lang="it-IT" dirty="0" smtClean="0"/>
              <a:t>.</a:t>
            </a:r>
          </a:p>
          <a:p>
            <a:endParaRPr lang="it-IT" dirty="0"/>
          </a:p>
        </p:txBody>
      </p:sp>
      <p:sp>
        <p:nvSpPr>
          <p:cNvPr id="5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r>
              <a:rPr lang="en-US" dirty="0" smtClean="0"/>
              <a:t>CLEF2009 – Final Session</a:t>
            </a:r>
          </a:p>
          <a:p>
            <a:r>
              <a:rPr lang="en-US" dirty="0" smtClean="0"/>
              <a:t>Corfu, 1 October 2009 </a:t>
            </a:r>
            <a:endParaRPr lang="it-IT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43108" y="-496888"/>
            <a:ext cx="5029200" cy="993775"/>
          </a:xfrm>
        </p:spPr>
        <p:txBody>
          <a:bodyPr/>
          <a:lstStyle/>
          <a:p>
            <a:endParaRPr lang="it-IT" dirty="0"/>
          </a:p>
        </p:txBody>
      </p:sp>
      <p:grpSp>
        <p:nvGrpSpPr>
          <p:cNvPr id="5" name="Group 13"/>
          <p:cNvGrpSpPr>
            <a:grpSpLocks noGrp="1"/>
          </p:cNvGrpSpPr>
          <p:nvPr>
            <p:ph idx="1"/>
          </p:nvPr>
        </p:nvGrpSpPr>
        <p:grpSpPr bwMode="auto">
          <a:xfrm>
            <a:off x="714348" y="357166"/>
            <a:ext cx="7829576" cy="5572164"/>
            <a:chOff x="889516" y="2070187"/>
            <a:chExt cx="3987284" cy="3956572"/>
          </a:xfrm>
        </p:grpSpPr>
        <p:pic>
          <p:nvPicPr>
            <p:cNvPr id="6" name="Picture 11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89516" y="2070187"/>
              <a:ext cx="3987284" cy="3956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74105" y="3429000"/>
              <a:ext cx="750095" cy="1200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r>
              <a:rPr lang="en-US" dirty="0" smtClean="0"/>
              <a:t>CLEF2009 – Final Session</a:t>
            </a:r>
          </a:p>
          <a:p>
            <a:r>
              <a:rPr lang="en-US" dirty="0" smtClean="0"/>
              <a:t>Corfu, 1 October 2009 </a:t>
            </a:r>
            <a:endParaRPr lang="it-IT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672414" cy="2584459"/>
          </a:xfrm>
        </p:spPr>
        <p:txBody>
          <a:bodyPr/>
          <a:lstStyle/>
          <a:p>
            <a:r>
              <a:rPr lang="it-IT" dirty="0" smtClean="0"/>
              <a:t>Carol </a:t>
            </a:r>
            <a:r>
              <a:rPr lang="it-IT" dirty="0" err="1" smtClean="0"/>
              <a:t>you</a:t>
            </a:r>
            <a:r>
              <a:rPr lang="it-IT" dirty="0" smtClean="0"/>
              <a:t> are wrong </a:t>
            </a:r>
            <a:r>
              <a:rPr lang="it-IT" dirty="0" err="1" smtClean="0"/>
              <a:t>again</a:t>
            </a:r>
            <a:r>
              <a:rPr lang="it-IT" dirty="0" smtClean="0"/>
              <a:t>,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slides</a:t>
            </a:r>
            <a:r>
              <a:rPr lang="it-IT" dirty="0" smtClean="0"/>
              <a:t> are </a:t>
            </a:r>
            <a:r>
              <a:rPr lang="it-IT" dirty="0" err="1" smtClean="0"/>
              <a:t>finished</a:t>
            </a:r>
            <a:r>
              <a:rPr lang="it-IT" dirty="0" smtClean="0"/>
              <a:t> …. </a:t>
            </a:r>
            <a:r>
              <a:rPr lang="it-IT" dirty="0" err="1" smtClean="0"/>
              <a:t>Now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want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song</a:t>
            </a:r>
            <a:r>
              <a:rPr lang="it-IT" dirty="0" smtClean="0"/>
              <a:t>  </a:t>
            </a:r>
            <a:br>
              <a:rPr lang="it-IT" dirty="0" smtClean="0"/>
            </a:br>
            <a:r>
              <a:rPr lang="it-IT" dirty="0" smtClean="0">
                <a:sym typeface="Wingdings" pitchFamily="2" charset="2"/>
              </a:rPr>
              <a:t></a:t>
            </a:r>
            <a:endParaRPr lang="it-IT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Management Meeting,Segovia     26-27 June 2008 </a:t>
            </a:r>
            <a:endParaRPr lang="it-IT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So Carol come on !!!!</a:t>
            </a:r>
            <a:endParaRPr lang="it-IT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Management Meeting,Segovia     26-27 June 2008 </a:t>
            </a:r>
            <a:endParaRPr lang="it-IT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 err="1" smtClean="0"/>
              <a:t>Swan</a:t>
            </a:r>
            <a:r>
              <a:rPr lang="it-IT" sz="4000" dirty="0" smtClean="0"/>
              <a:t> </a:t>
            </a:r>
            <a:r>
              <a:rPr lang="it-IT" sz="4000" dirty="0" err="1" smtClean="0"/>
              <a:t>Song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158" y="1071546"/>
            <a:ext cx="8286808" cy="4714908"/>
          </a:xfrm>
        </p:spPr>
        <p:txBody>
          <a:bodyPr/>
          <a:lstStyle/>
          <a:p>
            <a:pPr algn="ctr">
              <a:spcAft>
                <a:spcPts val="600"/>
              </a:spcAft>
              <a:buNone/>
            </a:pPr>
            <a:r>
              <a:rPr lang="en-GB" sz="3800" b="1" i="1" dirty="0" err="1" smtClean="0">
                <a:latin typeface="+mj-lt"/>
                <a:ea typeface="Times New Roman"/>
              </a:rPr>
              <a:t>GoodBye</a:t>
            </a:r>
            <a:r>
              <a:rPr lang="en-GB" sz="3800" b="1" i="1" dirty="0" smtClean="0">
                <a:latin typeface="+mj-lt"/>
                <a:ea typeface="Times New Roman"/>
              </a:rPr>
              <a:t> to CLEF</a:t>
            </a:r>
            <a:endParaRPr lang="it-IT" sz="3800" b="1" i="1" dirty="0" smtClean="0">
              <a:latin typeface="+mj-lt"/>
              <a:ea typeface="Times New Roman"/>
            </a:endParaRPr>
          </a:p>
          <a:p>
            <a:pPr algn="ctr">
              <a:spcAft>
                <a:spcPts val="600"/>
              </a:spcAft>
              <a:buNone/>
            </a:pPr>
            <a:r>
              <a:rPr lang="it-IT" sz="2000" b="1" i="1" dirty="0" smtClean="0">
                <a:latin typeface="Times New Roman"/>
                <a:ea typeface="Times New Roman"/>
              </a:rPr>
              <a:t>OR</a:t>
            </a:r>
            <a:endParaRPr lang="it-IT" sz="2800" b="1" i="1" dirty="0" smtClean="0">
              <a:latin typeface="Times New Roman"/>
              <a:ea typeface="Times New Roman"/>
            </a:endParaRPr>
          </a:p>
          <a:p>
            <a:pPr algn="ctr">
              <a:spcAft>
                <a:spcPts val="600"/>
              </a:spcAft>
              <a:buNone/>
            </a:pPr>
            <a:r>
              <a:rPr lang="en-GB" b="1" i="1" dirty="0" smtClean="0">
                <a:latin typeface="+mj-lt"/>
                <a:ea typeface="Times New Roman"/>
              </a:rPr>
              <a:t>Carol leaving Exhausted Friends</a:t>
            </a:r>
            <a:endParaRPr lang="it-IT" b="1" i="1" dirty="0" smtClean="0">
              <a:latin typeface="+mj-lt"/>
              <a:ea typeface="Times New Roman"/>
            </a:endParaRPr>
          </a:p>
          <a:p>
            <a:pPr algn="ctr">
              <a:spcAft>
                <a:spcPts val="600"/>
              </a:spcAft>
              <a:buNone/>
            </a:pPr>
            <a:r>
              <a:rPr lang="en-GB" b="1" i="1" dirty="0" smtClean="0">
                <a:latin typeface="+mj-lt"/>
                <a:ea typeface="Times New Roman"/>
              </a:rPr>
              <a:t>Carol Leaving Ecstatic Friends </a:t>
            </a:r>
          </a:p>
          <a:p>
            <a:pPr algn="ctr">
              <a:spcAft>
                <a:spcPts val="600"/>
              </a:spcAft>
              <a:buNone/>
            </a:pPr>
            <a:r>
              <a:rPr lang="en-GB" b="1" i="1" dirty="0" smtClean="0">
                <a:ea typeface="Times New Roman"/>
              </a:rPr>
              <a:t>Carol Leaving Enchanting Friends</a:t>
            </a:r>
            <a:endParaRPr lang="en-GB" b="1" i="1" dirty="0" smtClean="0">
              <a:latin typeface="+mj-lt"/>
              <a:ea typeface="Times New Roman"/>
            </a:endParaRPr>
          </a:p>
          <a:p>
            <a:pPr algn="ctr">
              <a:spcAft>
                <a:spcPts val="600"/>
              </a:spcAft>
              <a:buNone/>
            </a:pPr>
            <a:r>
              <a:rPr lang="en-GB" b="1" i="1" dirty="0" smtClean="0">
                <a:ea typeface="Times New Roman"/>
              </a:rPr>
              <a:t>Carol Leaving </a:t>
            </a:r>
            <a:r>
              <a:rPr lang="en-GB" b="1" i="1" dirty="0" smtClean="0">
                <a:ea typeface="Times New Roman"/>
              </a:rPr>
              <a:t>Exceptional </a:t>
            </a:r>
            <a:r>
              <a:rPr lang="en-GB" b="1" i="1" dirty="0" smtClean="0">
                <a:ea typeface="Times New Roman"/>
              </a:rPr>
              <a:t>Friends</a:t>
            </a:r>
            <a:endParaRPr lang="en-GB" b="1" i="1" dirty="0" smtClean="0">
              <a:latin typeface="+mj-lt"/>
              <a:ea typeface="Times New Roman"/>
            </a:endParaRPr>
          </a:p>
          <a:p>
            <a:pPr algn="ctr">
              <a:spcAft>
                <a:spcPts val="600"/>
              </a:spcAft>
              <a:buNone/>
            </a:pPr>
            <a:r>
              <a:rPr lang="en-GB" b="1" i="1" dirty="0" smtClean="0">
                <a:latin typeface="+mj-lt"/>
                <a:ea typeface="Times New Roman"/>
              </a:rPr>
              <a:t>Carol </a:t>
            </a:r>
            <a:r>
              <a:rPr lang="en-GB" b="1" i="1" dirty="0" smtClean="0">
                <a:latin typeface="+mj-lt"/>
                <a:ea typeface="Times New Roman"/>
              </a:rPr>
              <a:t>Leaving Eternal Friends</a:t>
            </a:r>
          </a:p>
          <a:p>
            <a:pPr algn="ctr">
              <a:spcAft>
                <a:spcPts val="600"/>
              </a:spcAft>
              <a:buNone/>
            </a:pPr>
            <a:r>
              <a:rPr lang="en-GB" b="1" i="1" dirty="0" smtClean="0">
                <a:ea typeface="Times New Roman"/>
              </a:rPr>
              <a:t>Carol Leaving Everlasting Friends</a:t>
            </a:r>
            <a:r>
              <a:rPr lang="en-GB" b="1" i="1" dirty="0" smtClean="0">
                <a:latin typeface="+mj-lt"/>
                <a:ea typeface="Times New Roman"/>
              </a:rPr>
              <a:t> </a:t>
            </a:r>
            <a:endParaRPr lang="it-IT" b="1" i="1" dirty="0" smtClean="0">
              <a:latin typeface="+mj-lt"/>
              <a:ea typeface="Times New Roman"/>
            </a:endParaRPr>
          </a:p>
          <a:p>
            <a:pPr algn="just">
              <a:spcAft>
                <a:spcPts val="600"/>
              </a:spcAft>
              <a:buNone/>
            </a:pPr>
            <a:endParaRPr lang="it-IT" sz="1600" dirty="0">
              <a:ea typeface="Times New Roman"/>
            </a:endParaRPr>
          </a:p>
        </p:txBody>
      </p:sp>
      <p:sp>
        <p:nvSpPr>
          <p:cNvPr id="5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r>
              <a:rPr lang="en-US" dirty="0" smtClean="0"/>
              <a:t>CLEF2009 –  By Carol Peters</a:t>
            </a:r>
            <a:endParaRPr lang="it-IT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Management Meeting,Segovia     26-27 June 2008 </a:t>
            </a:r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285720" y="1292916"/>
            <a:ext cx="85725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49263" algn="just"/>
            <a:r>
              <a:rPr lang="en-GB" sz="2200" b="1" i="1" dirty="0" smtClean="0">
                <a:solidFill>
                  <a:srgbClr val="00496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As you know - I’m sorry to go</a:t>
            </a:r>
          </a:p>
          <a:p>
            <a:pPr lvl="0" indent="449263" algn="just"/>
            <a:endParaRPr lang="it-IT" sz="2200" b="1" i="1" dirty="0" smtClean="0">
              <a:solidFill>
                <a:srgbClr val="004969"/>
              </a:solidFill>
              <a:latin typeface="Arial" pitchFamily="34" charset="0"/>
              <a:cs typeface="Arial" pitchFamily="34" charset="0"/>
            </a:endParaRPr>
          </a:p>
          <a:p>
            <a:pPr lvl="0" indent="449263" algn="just" eaLnBrk="0" hangingPunct="0"/>
            <a:r>
              <a:rPr lang="en-GB" sz="2200" b="1" i="1" dirty="0" smtClean="0">
                <a:solidFill>
                  <a:srgbClr val="00496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CLEF for me</a:t>
            </a:r>
            <a:endParaRPr lang="it-IT" sz="2200" b="1" i="1" dirty="0" smtClean="0">
              <a:solidFill>
                <a:srgbClr val="004969"/>
              </a:solidFill>
              <a:latin typeface="Arial" pitchFamily="34" charset="0"/>
              <a:cs typeface="Arial" pitchFamily="34" charset="0"/>
            </a:endParaRPr>
          </a:p>
          <a:p>
            <a:pPr lvl="0" indent="449263" algn="just" eaLnBrk="0" hangingPunct="0"/>
            <a:r>
              <a:rPr lang="en-GB" sz="2200" b="1" i="1" dirty="0" smtClean="0">
                <a:solidFill>
                  <a:srgbClr val="00496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Has been trouble and strife</a:t>
            </a:r>
            <a:endParaRPr lang="it-IT" sz="2200" b="1" i="1" dirty="0" smtClean="0">
              <a:solidFill>
                <a:srgbClr val="004969"/>
              </a:solidFill>
              <a:latin typeface="Arial" pitchFamily="34" charset="0"/>
              <a:cs typeface="Arial" pitchFamily="34" charset="0"/>
            </a:endParaRPr>
          </a:p>
          <a:p>
            <a:pPr lvl="0" indent="449263" algn="just" eaLnBrk="0" hangingPunct="0"/>
            <a:r>
              <a:rPr lang="en-GB" sz="2200" b="1" i="1" dirty="0" smtClean="0">
                <a:solidFill>
                  <a:srgbClr val="00496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CLEF for me</a:t>
            </a:r>
            <a:endParaRPr lang="it-IT" sz="2200" b="1" i="1" dirty="0" smtClean="0">
              <a:solidFill>
                <a:srgbClr val="004969"/>
              </a:solidFill>
              <a:latin typeface="Arial" pitchFamily="34" charset="0"/>
              <a:cs typeface="Arial" pitchFamily="34" charset="0"/>
            </a:endParaRPr>
          </a:p>
          <a:p>
            <a:pPr lvl="0" indent="449263" algn="just" eaLnBrk="0" hangingPunct="0"/>
            <a:r>
              <a:rPr lang="en-GB" sz="2200" b="1" i="1" dirty="0" smtClean="0">
                <a:solidFill>
                  <a:srgbClr val="00496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Has been a big part of my life</a:t>
            </a:r>
            <a:endParaRPr lang="it-IT" sz="2200" b="1" i="1" dirty="0" smtClean="0">
              <a:solidFill>
                <a:srgbClr val="004969"/>
              </a:solidFill>
              <a:latin typeface="Arial" pitchFamily="34" charset="0"/>
              <a:cs typeface="Arial" pitchFamily="34" charset="0"/>
            </a:endParaRPr>
          </a:p>
          <a:p>
            <a:pPr lvl="0" indent="449263" algn="just" eaLnBrk="0" hangingPunct="0"/>
            <a:r>
              <a:rPr lang="en-GB" sz="2200" b="1" i="1" dirty="0" smtClean="0">
                <a:solidFill>
                  <a:srgbClr val="00496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CLEF for me</a:t>
            </a:r>
            <a:endParaRPr lang="it-IT" sz="2200" b="1" i="1" dirty="0" smtClean="0">
              <a:solidFill>
                <a:srgbClr val="004969"/>
              </a:solidFill>
              <a:latin typeface="Arial" pitchFamily="34" charset="0"/>
              <a:cs typeface="Arial" pitchFamily="34" charset="0"/>
            </a:endParaRPr>
          </a:p>
          <a:p>
            <a:pPr lvl="0" indent="449263" algn="just" eaLnBrk="0" hangingPunct="0"/>
            <a:r>
              <a:rPr lang="en-GB" sz="2200" b="1" i="1" dirty="0" smtClean="0">
                <a:solidFill>
                  <a:srgbClr val="00496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A million fights</a:t>
            </a:r>
            <a:endParaRPr lang="it-IT" sz="2200" b="1" i="1" dirty="0" smtClean="0">
              <a:solidFill>
                <a:srgbClr val="004969"/>
              </a:solidFill>
              <a:latin typeface="Arial" pitchFamily="34" charset="0"/>
              <a:cs typeface="Arial" pitchFamily="34" charset="0"/>
            </a:endParaRPr>
          </a:p>
          <a:p>
            <a:pPr lvl="0" indent="449263" algn="just" eaLnBrk="0" hangingPunct="0"/>
            <a:r>
              <a:rPr lang="en-GB" sz="2200" b="1" i="1" dirty="0" smtClean="0">
                <a:solidFill>
                  <a:srgbClr val="00496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CLEF for me</a:t>
            </a:r>
            <a:endParaRPr lang="it-IT" sz="2200" b="1" i="1" dirty="0" smtClean="0">
              <a:solidFill>
                <a:srgbClr val="004969"/>
              </a:solidFill>
              <a:latin typeface="Arial" pitchFamily="34" charset="0"/>
              <a:cs typeface="Arial" pitchFamily="34" charset="0"/>
            </a:endParaRPr>
          </a:p>
          <a:p>
            <a:pPr lvl="0" indent="449263" algn="just" eaLnBrk="0" hangingPunct="0"/>
            <a:r>
              <a:rPr lang="en-GB" sz="2200" b="1" i="1" dirty="0" smtClean="0">
                <a:solidFill>
                  <a:srgbClr val="00496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Amazing heights</a:t>
            </a:r>
            <a:endParaRPr lang="it-IT" sz="2200" b="1" i="1" dirty="0" smtClean="0">
              <a:solidFill>
                <a:srgbClr val="004969"/>
              </a:solidFill>
              <a:latin typeface="Arial" pitchFamily="34" charset="0"/>
              <a:cs typeface="Arial" pitchFamily="34" charset="0"/>
            </a:endParaRPr>
          </a:p>
          <a:p>
            <a:pPr lvl="0" indent="449263" algn="just" eaLnBrk="0" hangingPunct="0"/>
            <a:r>
              <a:rPr lang="en-GB" sz="2200" b="1" i="1" dirty="0" smtClean="0">
                <a:solidFill>
                  <a:srgbClr val="00496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CLEF for me</a:t>
            </a:r>
            <a:endParaRPr lang="it-IT" sz="2200" b="1" i="1" dirty="0" smtClean="0">
              <a:solidFill>
                <a:srgbClr val="004969"/>
              </a:solidFill>
              <a:latin typeface="Arial" pitchFamily="34" charset="0"/>
              <a:cs typeface="Arial" pitchFamily="34" charset="0"/>
            </a:endParaRPr>
          </a:p>
          <a:p>
            <a:pPr lvl="0" indent="449263" algn="just" eaLnBrk="0" hangingPunct="0"/>
            <a:r>
              <a:rPr lang="en-GB" sz="2200" b="1" i="1" dirty="0" smtClean="0">
                <a:solidFill>
                  <a:srgbClr val="00496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 community growing</a:t>
            </a:r>
            <a:endParaRPr lang="it-IT" sz="2200" b="1" i="1" dirty="0" smtClean="0">
              <a:solidFill>
                <a:srgbClr val="004969"/>
              </a:solidFill>
              <a:latin typeface="Arial" pitchFamily="34" charset="0"/>
              <a:cs typeface="Arial" pitchFamily="34" charset="0"/>
            </a:endParaRPr>
          </a:p>
          <a:p>
            <a:pPr lvl="0" indent="449263" algn="just" eaLnBrk="0" hangingPunct="0"/>
            <a:r>
              <a:rPr lang="en-GB" sz="2200" b="1" i="1" dirty="0" smtClean="0">
                <a:solidFill>
                  <a:srgbClr val="00496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Can it be?</a:t>
            </a:r>
            <a:endParaRPr lang="it-IT" sz="2200" b="1" i="1" dirty="0" smtClean="0">
              <a:solidFill>
                <a:srgbClr val="004969"/>
              </a:solidFill>
              <a:latin typeface="Arial" pitchFamily="34" charset="0"/>
              <a:cs typeface="Arial" pitchFamily="34" charset="0"/>
            </a:endParaRPr>
          </a:p>
          <a:p>
            <a:pPr lvl="0" indent="449263" algn="just" eaLnBrk="0" hangingPunct="0"/>
            <a:r>
              <a:rPr lang="en-GB" sz="2200" b="1" i="1" dirty="0" smtClean="0">
                <a:solidFill>
                  <a:srgbClr val="00496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I’m really going?</a:t>
            </a:r>
            <a:endParaRPr lang="it-IT" sz="2200" b="1" i="1" dirty="0" smtClean="0">
              <a:solidFill>
                <a:srgbClr val="00496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45815</TotalTime>
  <Words>373</Words>
  <Application>Microsoft Office PowerPoint</Application>
  <PresentationFormat>Presentazione su schermo (4:3)</PresentationFormat>
  <Paragraphs>74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blank</vt:lpstr>
      <vt:lpstr>CLEF 2009 Final Session </vt:lpstr>
      <vt:lpstr>CLEF 2009 Proceedings</vt:lpstr>
      <vt:lpstr>CLEF 2010</vt:lpstr>
      <vt:lpstr>CLEF 2010</vt:lpstr>
      <vt:lpstr>Diapositiva 5</vt:lpstr>
      <vt:lpstr>Carol you are wrong again, your slides are finished …. Now we want your song   </vt:lpstr>
      <vt:lpstr>So Carol come on !!!!</vt:lpstr>
      <vt:lpstr>Swan Song</vt:lpstr>
      <vt:lpstr>Diapositiva 9</vt:lpstr>
      <vt:lpstr>Diapositiva 10</vt:lpstr>
    </vt:vector>
  </TitlesOfParts>
  <Company>IST - CNR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Alessandro Nardi</dc:creator>
  <cp:lastModifiedBy>Franca </cp:lastModifiedBy>
  <cp:revision>83</cp:revision>
  <dcterms:created xsi:type="dcterms:W3CDTF">2007-11-28T15:47:16Z</dcterms:created>
  <dcterms:modified xsi:type="dcterms:W3CDTF">2009-10-02T10:14:13Z</dcterms:modified>
</cp:coreProperties>
</file>